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62"/>
  </p:notesMasterIdLst>
  <p:sldIdLst>
    <p:sldId id="256" r:id="rId2"/>
    <p:sldId id="257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258" r:id="rId11"/>
    <p:sldId id="259" r:id="rId12"/>
    <p:sldId id="260" r:id="rId13"/>
    <p:sldId id="300" r:id="rId14"/>
    <p:sldId id="301" r:id="rId15"/>
    <p:sldId id="292" r:id="rId16"/>
    <p:sldId id="302" r:id="rId17"/>
    <p:sldId id="262" r:id="rId18"/>
    <p:sldId id="264" r:id="rId19"/>
    <p:sldId id="265" r:id="rId20"/>
    <p:sldId id="267" r:id="rId21"/>
    <p:sldId id="268" r:id="rId22"/>
    <p:sldId id="273" r:id="rId23"/>
    <p:sldId id="303" r:id="rId24"/>
    <p:sldId id="275" r:id="rId25"/>
    <p:sldId id="276" r:id="rId26"/>
    <p:sldId id="277" r:id="rId27"/>
    <p:sldId id="279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280" r:id="rId36"/>
    <p:sldId id="315" r:id="rId37"/>
    <p:sldId id="316" r:id="rId38"/>
    <p:sldId id="319" r:id="rId39"/>
    <p:sldId id="317" r:id="rId40"/>
    <p:sldId id="311" r:id="rId41"/>
    <p:sldId id="312" r:id="rId42"/>
    <p:sldId id="313" r:id="rId43"/>
    <p:sldId id="314" r:id="rId44"/>
    <p:sldId id="283" r:id="rId45"/>
    <p:sldId id="320" r:id="rId46"/>
    <p:sldId id="322" r:id="rId47"/>
    <p:sldId id="323" r:id="rId48"/>
    <p:sldId id="324" r:id="rId49"/>
    <p:sldId id="325" r:id="rId50"/>
    <p:sldId id="326" r:id="rId51"/>
    <p:sldId id="318" r:id="rId52"/>
    <p:sldId id="328" r:id="rId53"/>
    <p:sldId id="329" r:id="rId54"/>
    <p:sldId id="330" r:id="rId55"/>
    <p:sldId id="331" r:id="rId56"/>
    <p:sldId id="287" r:id="rId57"/>
    <p:sldId id="327" r:id="rId58"/>
    <p:sldId id="332" r:id="rId59"/>
    <p:sldId id="333" r:id="rId60"/>
    <p:sldId id="289" r:id="rId6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63"/>
      <p:bold r:id="rId64"/>
      <p:italic r:id="rId65"/>
      <p:boldItalic r:id="rId66"/>
    </p:embeddedFont>
    <p:embeddedFont>
      <p:font typeface="Ubuntu Mono" panose="020B0509030602030204" pitchFamily="49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gnacio Lopez Moreno" initials="" lastIdx="1" clrIdx="0"/>
  <p:cmAuthor id="1" name="Alan Papir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0E07A5-0D84-4496-8E13-A0CC3D2523DF}">
  <a:tblStyle styleId="{010E07A5-0D84-4496-8E13-A0CC3D2523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99"/>
    <p:restoredTop sz="96414"/>
  </p:normalViewPr>
  <p:slideViewPr>
    <p:cSldViewPr snapToGrid="0">
      <p:cViewPr varScale="1">
        <p:scale>
          <a:sx n="111" d="100"/>
          <a:sy n="111" d="100"/>
        </p:scale>
        <p:origin x="200" y="4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ED2BA4-AD72-FF40-8DE1-70379EEC889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50DC6194-E49E-E143-BE8B-CAE56B6C952A}">
      <dgm:prSet phldrT="[Text]" custT="1"/>
      <dgm:spPr/>
      <dgm:t>
        <a:bodyPr/>
        <a:lstStyle/>
        <a:p>
          <a:r>
            <a:rPr lang="en-US" sz="1800" dirty="0"/>
            <a:t>2011</a:t>
          </a:r>
        </a:p>
      </dgm:t>
    </dgm:pt>
    <dgm:pt modelId="{153F7A44-5E87-2449-B347-42163071D24C}" type="parTrans" cxnId="{F8660797-C1A1-324C-90CE-4A97075CEB6A}">
      <dgm:prSet/>
      <dgm:spPr/>
      <dgm:t>
        <a:bodyPr/>
        <a:lstStyle/>
        <a:p>
          <a:endParaRPr lang="en-US" sz="1800"/>
        </a:p>
      </dgm:t>
    </dgm:pt>
    <dgm:pt modelId="{56048B53-FEA3-C94F-BBDD-8638F7EFD93C}" type="sibTrans" cxnId="{F8660797-C1A1-324C-90CE-4A97075CEB6A}">
      <dgm:prSet/>
      <dgm:spPr/>
      <dgm:t>
        <a:bodyPr/>
        <a:lstStyle/>
        <a:p>
          <a:endParaRPr lang="en-US" sz="1800"/>
        </a:p>
      </dgm:t>
    </dgm:pt>
    <dgm:pt modelId="{38BE9A53-C07D-6B48-A17B-E528FEF39975}">
      <dgm:prSet phldrT="[Text]" custT="1"/>
      <dgm:spPr/>
      <dgm:t>
        <a:bodyPr/>
        <a:lstStyle/>
        <a:p>
          <a:r>
            <a:rPr lang="en-US" sz="1800" dirty="0"/>
            <a:t>2015</a:t>
          </a:r>
        </a:p>
      </dgm:t>
    </dgm:pt>
    <dgm:pt modelId="{3FFE1752-DD45-4A48-8F34-56D41F0B6B3F}" type="parTrans" cxnId="{7E1E657B-8819-BE4C-9B1F-AC180C2A2CB3}">
      <dgm:prSet/>
      <dgm:spPr/>
      <dgm:t>
        <a:bodyPr/>
        <a:lstStyle/>
        <a:p>
          <a:endParaRPr lang="en-US" sz="1800"/>
        </a:p>
      </dgm:t>
    </dgm:pt>
    <dgm:pt modelId="{727587B5-7D85-064F-AFDB-860852375F1E}" type="sibTrans" cxnId="{7E1E657B-8819-BE4C-9B1F-AC180C2A2CB3}">
      <dgm:prSet/>
      <dgm:spPr/>
      <dgm:t>
        <a:bodyPr/>
        <a:lstStyle/>
        <a:p>
          <a:endParaRPr lang="en-US" sz="1800"/>
        </a:p>
      </dgm:t>
    </dgm:pt>
    <dgm:pt modelId="{0CEBD1E3-9BEF-E542-B4FC-048AFE117253}">
      <dgm:prSet phldrT="[Text]" custT="1"/>
      <dgm:spPr/>
      <dgm:t>
        <a:bodyPr/>
        <a:lstStyle/>
        <a:p>
          <a:r>
            <a:rPr lang="en-US" sz="1800" dirty="0"/>
            <a:t>2016</a:t>
          </a:r>
        </a:p>
      </dgm:t>
    </dgm:pt>
    <dgm:pt modelId="{E04CDB20-85B2-DB44-A55B-DA4371173A85}" type="parTrans" cxnId="{EC6E5319-356A-9F48-94DE-9F029D90222B}">
      <dgm:prSet/>
      <dgm:spPr/>
      <dgm:t>
        <a:bodyPr/>
        <a:lstStyle/>
        <a:p>
          <a:endParaRPr lang="en-US" sz="1800"/>
        </a:p>
      </dgm:t>
    </dgm:pt>
    <dgm:pt modelId="{A6EC0462-54AB-C44D-AFC2-7291A7A228E9}" type="sibTrans" cxnId="{EC6E5319-356A-9F48-94DE-9F029D90222B}">
      <dgm:prSet/>
      <dgm:spPr/>
      <dgm:t>
        <a:bodyPr/>
        <a:lstStyle/>
        <a:p>
          <a:endParaRPr lang="en-US" sz="1800"/>
        </a:p>
      </dgm:t>
    </dgm:pt>
    <dgm:pt modelId="{7C13A51B-8D58-D046-9566-2B0630436CDE}">
      <dgm:prSet custT="1"/>
      <dgm:spPr/>
      <dgm:t>
        <a:bodyPr/>
        <a:lstStyle/>
        <a:p>
          <a:r>
            <a:rPr lang="en-US" sz="1800" dirty="0"/>
            <a:t>2017</a:t>
          </a:r>
        </a:p>
      </dgm:t>
    </dgm:pt>
    <dgm:pt modelId="{BA35D307-8801-194B-AE66-E9868F84375B}" type="parTrans" cxnId="{53A55241-5526-6D44-A537-00D9E700C6E7}">
      <dgm:prSet/>
      <dgm:spPr/>
      <dgm:t>
        <a:bodyPr/>
        <a:lstStyle/>
        <a:p>
          <a:endParaRPr lang="en-US" sz="1800"/>
        </a:p>
      </dgm:t>
    </dgm:pt>
    <dgm:pt modelId="{8CBA4548-C00D-8647-A741-DDB82C6B68BB}" type="sibTrans" cxnId="{53A55241-5526-6D44-A537-00D9E700C6E7}">
      <dgm:prSet/>
      <dgm:spPr/>
      <dgm:t>
        <a:bodyPr/>
        <a:lstStyle/>
        <a:p>
          <a:endParaRPr lang="en-US" sz="1800"/>
        </a:p>
      </dgm:t>
    </dgm:pt>
    <dgm:pt modelId="{D0EC26CA-65CB-464C-95E2-A45FA162F6A8}">
      <dgm:prSet custT="1"/>
      <dgm:spPr/>
      <dgm:t>
        <a:bodyPr/>
        <a:lstStyle/>
        <a:p>
          <a:r>
            <a:rPr lang="en-US" sz="1800" dirty="0"/>
            <a:t>∙∙∙</a:t>
          </a:r>
        </a:p>
      </dgm:t>
    </dgm:pt>
    <dgm:pt modelId="{C23B08A4-9E72-0D43-8916-352B19637776}" type="sibTrans" cxnId="{F712D9D3-7864-3A4F-8019-4924C36B5E69}">
      <dgm:prSet/>
      <dgm:spPr/>
      <dgm:t>
        <a:bodyPr/>
        <a:lstStyle/>
        <a:p>
          <a:endParaRPr lang="en-US" sz="1800"/>
        </a:p>
      </dgm:t>
    </dgm:pt>
    <dgm:pt modelId="{C61A80D5-4041-C24F-B2F6-91FB727A8FA2}" type="parTrans" cxnId="{F712D9D3-7864-3A4F-8019-4924C36B5E69}">
      <dgm:prSet/>
      <dgm:spPr/>
      <dgm:t>
        <a:bodyPr/>
        <a:lstStyle/>
        <a:p>
          <a:endParaRPr lang="en-US" sz="1800"/>
        </a:p>
      </dgm:t>
    </dgm:pt>
    <dgm:pt modelId="{4796D8E3-3765-6741-B6C8-C511BE5D5025}" type="pres">
      <dgm:prSet presAssocID="{0AED2BA4-AD72-FF40-8DE1-70379EEC8890}" presName="Name0" presStyleCnt="0">
        <dgm:presLayoutVars>
          <dgm:dir/>
          <dgm:resizeHandles val="exact"/>
        </dgm:presLayoutVars>
      </dgm:prSet>
      <dgm:spPr/>
    </dgm:pt>
    <dgm:pt modelId="{E8E4C172-89A0-1B41-B4CE-E0DE773D748C}" type="pres">
      <dgm:prSet presAssocID="{50DC6194-E49E-E143-BE8B-CAE56B6C952A}" presName="parTxOnly" presStyleLbl="node1" presStyleIdx="0" presStyleCnt="5">
        <dgm:presLayoutVars>
          <dgm:bulletEnabled val="1"/>
        </dgm:presLayoutVars>
      </dgm:prSet>
      <dgm:spPr/>
    </dgm:pt>
    <dgm:pt modelId="{6AB7B149-53EF-C345-A49E-9CFFFB315E5F}" type="pres">
      <dgm:prSet presAssocID="{56048B53-FEA3-C94F-BBDD-8638F7EFD93C}" presName="parSpace" presStyleCnt="0"/>
      <dgm:spPr/>
    </dgm:pt>
    <dgm:pt modelId="{11978637-9E2A-C944-9043-CCCF4ED38178}" type="pres">
      <dgm:prSet presAssocID="{D0EC26CA-65CB-464C-95E2-A45FA162F6A8}" presName="parTxOnly" presStyleLbl="node1" presStyleIdx="1" presStyleCnt="5" custLinFactNeighborY="1235">
        <dgm:presLayoutVars>
          <dgm:bulletEnabled val="1"/>
        </dgm:presLayoutVars>
      </dgm:prSet>
      <dgm:spPr/>
    </dgm:pt>
    <dgm:pt modelId="{0F4C5AEB-8A47-D04B-8420-59C10F75C5DF}" type="pres">
      <dgm:prSet presAssocID="{C23B08A4-9E72-0D43-8916-352B19637776}" presName="parSpace" presStyleCnt="0"/>
      <dgm:spPr/>
    </dgm:pt>
    <dgm:pt modelId="{E96A0E74-15A9-C04F-A18C-58FF8B87749B}" type="pres">
      <dgm:prSet presAssocID="{38BE9A53-C07D-6B48-A17B-E528FEF39975}" presName="parTxOnly" presStyleLbl="node1" presStyleIdx="2" presStyleCnt="5">
        <dgm:presLayoutVars>
          <dgm:bulletEnabled val="1"/>
        </dgm:presLayoutVars>
      </dgm:prSet>
      <dgm:spPr/>
    </dgm:pt>
    <dgm:pt modelId="{97CF75F2-7E45-5141-A2F6-BDB1A878A568}" type="pres">
      <dgm:prSet presAssocID="{727587B5-7D85-064F-AFDB-860852375F1E}" presName="parSpace" presStyleCnt="0"/>
      <dgm:spPr/>
    </dgm:pt>
    <dgm:pt modelId="{354D226B-453B-7744-9F4B-061EF63B70A6}" type="pres">
      <dgm:prSet presAssocID="{0CEBD1E3-9BEF-E542-B4FC-048AFE117253}" presName="parTxOnly" presStyleLbl="node1" presStyleIdx="3" presStyleCnt="5">
        <dgm:presLayoutVars>
          <dgm:bulletEnabled val="1"/>
        </dgm:presLayoutVars>
      </dgm:prSet>
      <dgm:spPr/>
    </dgm:pt>
    <dgm:pt modelId="{DD3450C7-35DA-F24F-A6A9-487472B814CA}" type="pres">
      <dgm:prSet presAssocID="{A6EC0462-54AB-C44D-AFC2-7291A7A228E9}" presName="parSpace" presStyleCnt="0"/>
      <dgm:spPr/>
    </dgm:pt>
    <dgm:pt modelId="{E74C7F77-3C8B-9B48-A5F1-F820486420A7}" type="pres">
      <dgm:prSet presAssocID="{7C13A51B-8D58-D046-9566-2B0630436CD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DEDB608-ACAD-3A48-BB96-6ADEEA7AC6ED}" type="presOf" srcId="{38BE9A53-C07D-6B48-A17B-E528FEF39975}" destId="{E96A0E74-15A9-C04F-A18C-58FF8B87749B}" srcOrd="0" destOrd="0" presId="urn:microsoft.com/office/officeart/2005/8/layout/hChevron3"/>
    <dgm:cxn modelId="{EC6E5319-356A-9F48-94DE-9F029D90222B}" srcId="{0AED2BA4-AD72-FF40-8DE1-70379EEC8890}" destId="{0CEBD1E3-9BEF-E542-B4FC-048AFE117253}" srcOrd="3" destOrd="0" parTransId="{E04CDB20-85B2-DB44-A55B-DA4371173A85}" sibTransId="{A6EC0462-54AB-C44D-AFC2-7291A7A228E9}"/>
    <dgm:cxn modelId="{BD69491F-E207-2645-A417-228FBC299060}" type="presOf" srcId="{0CEBD1E3-9BEF-E542-B4FC-048AFE117253}" destId="{354D226B-453B-7744-9F4B-061EF63B70A6}" srcOrd="0" destOrd="0" presId="urn:microsoft.com/office/officeart/2005/8/layout/hChevron3"/>
    <dgm:cxn modelId="{53A55241-5526-6D44-A537-00D9E700C6E7}" srcId="{0AED2BA4-AD72-FF40-8DE1-70379EEC8890}" destId="{7C13A51B-8D58-D046-9566-2B0630436CDE}" srcOrd="4" destOrd="0" parTransId="{BA35D307-8801-194B-AE66-E9868F84375B}" sibTransId="{8CBA4548-C00D-8647-A741-DDB82C6B68BB}"/>
    <dgm:cxn modelId="{7E1E657B-8819-BE4C-9B1F-AC180C2A2CB3}" srcId="{0AED2BA4-AD72-FF40-8DE1-70379EEC8890}" destId="{38BE9A53-C07D-6B48-A17B-E528FEF39975}" srcOrd="2" destOrd="0" parTransId="{3FFE1752-DD45-4A48-8F34-56D41F0B6B3F}" sibTransId="{727587B5-7D85-064F-AFDB-860852375F1E}"/>
    <dgm:cxn modelId="{F8660797-C1A1-324C-90CE-4A97075CEB6A}" srcId="{0AED2BA4-AD72-FF40-8DE1-70379EEC8890}" destId="{50DC6194-E49E-E143-BE8B-CAE56B6C952A}" srcOrd="0" destOrd="0" parTransId="{153F7A44-5E87-2449-B347-42163071D24C}" sibTransId="{56048B53-FEA3-C94F-BBDD-8638F7EFD93C}"/>
    <dgm:cxn modelId="{F3397DA5-569B-5546-9056-9C127A2B4531}" type="presOf" srcId="{50DC6194-E49E-E143-BE8B-CAE56B6C952A}" destId="{E8E4C172-89A0-1B41-B4CE-E0DE773D748C}" srcOrd="0" destOrd="0" presId="urn:microsoft.com/office/officeart/2005/8/layout/hChevron3"/>
    <dgm:cxn modelId="{1E4665B5-E797-484C-9066-9A481830AE56}" type="presOf" srcId="{7C13A51B-8D58-D046-9566-2B0630436CDE}" destId="{E74C7F77-3C8B-9B48-A5F1-F820486420A7}" srcOrd="0" destOrd="0" presId="urn:microsoft.com/office/officeart/2005/8/layout/hChevron3"/>
    <dgm:cxn modelId="{F712D9D3-7864-3A4F-8019-4924C36B5E69}" srcId="{0AED2BA4-AD72-FF40-8DE1-70379EEC8890}" destId="{D0EC26CA-65CB-464C-95E2-A45FA162F6A8}" srcOrd="1" destOrd="0" parTransId="{C61A80D5-4041-C24F-B2F6-91FB727A8FA2}" sibTransId="{C23B08A4-9E72-0D43-8916-352B19637776}"/>
    <dgm:cxn modelId="{A6E4B9DC-F5E9-6D44-8094-3A023B0D422F}" type="presOf" srcId="{0AED2BA4-AD72-FF40-8DE1-70379EEC8890}" destId="{4796D8E3-3765-6741-B6C8-C511BE5D5025}" srcOrd="0" destOrd="0" presId="urn:microsoft.com/office/officeart/2005/8/layout/hChevron3"/>
    <dgm:cxn modelId="{481B3EEC-67A0-5A4C-B81E-EF3AE0519368}" type="presOf" srcId="{D0EC26CA-65CB-464C-95E2-A45FA162F6A8}" destId="{11978637-9E2A-C944-9043-CCCF4ED38178}" srcOrd="0" destOrd="0" presId="urn:microsoft.com/office/officeart/2005/8/layout/hChevron3"/>
    <dgm:cxn modelId="{5EEB5EF4-95F9-8740-A618-C86CBFFD4BCA}" type="presParOf" srcId="{4796D8E3-3765-6741-B6C8-C511BE5D5025}" destId="{E8E4C172-89A0-1B41-B4CE-E0DE773D748C}" srcOrd="0" destOrd="0" presId="urn:microsoft.com/office/officeart/2005/8/layout/hChevron3"/>
    <dgm:cxn modelId="{067B99E7-222B-1A4D-A65A-AC457220A362}" type="presParOf" srcId="{4796D8E3-3765-6741-B6C8-C511BE5D5025}" destId="{6AB7B149-53EF-C345-A49E-9CFFFB315E5F}" srcOrd="1" destOrd="0" presId="urn:microsoft.com/office/officeart/2005/8/layout/hChevron3"/>
    <dgm:cxn modelId="{51699AB7-EFBD-8E40-90CF-8F2E8E89E099}" type="presParOf" srcId="{4796D8E3-3765-6741-B6C8-C511BE5D5025}" destId="{11978637-9E2A-C944-9043-CCCF4ED38178}" srcOrd="2" destOrd="0" presId="urn:microsoft.com/office/officeart/2005/8/layout/hChevron3"/>
    <dgm:cxn modelId="{234E9832-22F7-0845-9587-50234862355A}" type="presParOf" srcId="{4796D8E3-3765-6741-B6C8-C511BE5D5025}" destId="{0F4C5AEB-8A47-D04B-8420-59C10F75C5DF}" srcOrd="3" destOrd="0" presId="urn:microsoft.com/office/officeart/2005/8/layout/hChevron3"/>
    <dgm:cxn modelId="{1E304C49-1645-AE4B-B8BF-35DA74D6D29A}" type="presParOf" srcId="{4796D8E3-3765-6741-B6C8-C511BE5D5025}" destId="{E96A0E74-15A9-C04F-A18C-58FF8B87749B}" srcOrd="4" destOrd="0" presId="urn:microsoft.com/office/officeart/2005/8/layout/hChevron3"/>
    <dgm:cxn modelId="{6BC9E8B0-025F-804A-8BDF-AA3D398B15D5}" type="presParOf" srcId="{4796D8E3-3765-6741-B6C8-C511BE5D5025}" destId="{97CF75F2-7E45-5141-A2F6-BDB1A878A568}" srcOrd="5" destOrd="0" presId="urn:microsoft.com/office/officeart/2005/8/layout/hChevron3"/>
    <dgm:cxn modelId="{DC406296-10B4-FF47-ADD0-67FD4750401E}" type="presParOf" srcId="{4796D8E3-3765-6741-B6C8-C511BE5D5025}" destId="{354D226B-453B-7744-9F4B-061EF63B70A6}" srcOrd="6" destOrd="0" presId="urn:microsoft.com/office/officeart/2005/8/layout/hChevron3"/>
    <dgm:cxn modelId="{A93802F6-77EC-4348-A89D-692C0D981BED}" type="presParOf" srcId="{4796D8E3-3765-6741-B6C8-C511BE5D5025}" destId="{DD3450C7-35DA-F24F-A6A9-487472B814CA}" srcOrd="7" destOrd="0" presId="urn:microsoft.com/office/officeart/2005/8/layout/hChevron3"/>
    <dgm:cxn modelId="{5ACE1EFC-8FE6-7D48-9688-29ED3717EA7C}" type="presParOf" srcId="{4796D8E3-3765-6741-B6C8-C511BE5D5025}" destId="{E74C7F77-3C8B-9B48-A5F1-F820486420A7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E4C172-89A0-1B41-B4CE-E0DE773D748C}">
      <dsp:nvSpPr>
        <dsp:cNvPr id="0" name=""/>
        <dsp:cNvSpPr/>
      </dsp:nvSpPr>
      <dsp:spPr>
        <a:xfrm>
          <a:off x="989" y="0"/>
          <a:ext cx="1930266" cy="5741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2011</a:t>
          </a:r>
        </a:p>
      </dsp:txBody>
      <dsp:txXfrm>
        <a:off x="989" y="0"/>
        <a:ext cx="1786726" cy="574159"/>
      </dsp:txXfrm>
    </dsp:sp>
    <dsp:sp modelId="{11978637-9E2A-C944-9043-CCCF4ED38178}">
      <dsp:nvSpPr>
        <dsp:cNvPr id="0" name=""/>
        <dsp:cNvSpPr/>
      </dsp:nvSpPr>
      <dsp:spPr>
        <a:xfrm>
          <a:off x="1545202" y="0"/>
          <a:ext cx="1930266" cy="5741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∙∙∙</a:t>
          </a:r>
        </a:p>
      </dsp:txBody>
      <dsp:txXfrm>
        <a:off x="1832282" y="0"/>
        <a:ext cx="1356107" cy="574159"/>
      </dsp:txXfrm>
    </dsp:sp>
    <dsp:sp modelId="{E96A0E74-15A9-C04F-A18C-58FF8B87749B}">
      <dsp:nvSpPr>
        <dsp:cNvPr id="0" name=""/>
        <dsp:cNvSpPr/>
      </dsp:nvSpPr>
      <dsp:spPr>
        <a:xfrm>
          <a:off x="3089415" y="0"/>
          <a:ext cx="1930266" cy="5741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2015</a:t>
          </a:r>
        </a:p>
      </dsp:txBody>
      <dsp:txXfrm>
        <a:off x="3376495" y="0"/>
        <a:ext cx="1356107" cy="574159"/>
      </dsp:txXfrm>
    </dsp:sp>
    <dsp:sp modelId="{354D226B-453B-7744-9F4B-061EF63B70A6}">
      <dsp:nvSpPr>
        <dsp:cNvPr id="0" name=""/>
        <dsp:cNvSpPr/>
      </dsp:nvSpPr>
      <dsp:spPr>
        <a:xfrm>
          <a:off x="4633628" y="0"/>
          <a:ext cx="1930266" cy="5741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2016</a:t>
          </a:r>
        </a:p>
      </dsp:txBody>
      <dsp:txXfrm>
        <a:off x="4920708" y="0"/>
        <a:ext cx="1356107" cy="574159"/>
      </dsp:txXfrm>
    </dsp:sp>
    <dsp:sp modelId="{E74C7F77-3C8B-9B48-A5F1-F820486420A7}">
      <dsp:nvSpPr>
        <dsp:cNvPr id="0" name=""/>
        <dsp:cNvSpPr/>
      </dsp:nvSpPr>
      <dsp:spPr>
        <a:xfrm>
          <a:off x="6177841" y="0"/>
          <a:ext cx="1930266" cy="5741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2017</a:t>
          </a:r>
        </a:p>
      </dsp:txBody>
      <dsp:txXfrm>
        <a:off x="6464921" y="0"/>
        <a:ext cx="1356107" cy="5741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0.10467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Paper: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https://arxiv.org/abs/1710.10467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Applications in Google products: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Waking Assistant: from news, weather, maps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Free your hands from typing passwords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Personalized results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ans" dirty="0"/>
              <a:t>Calendar</a:t>
            </a:r>
            <a:endParaRPr lang="en" altLang="zh-Han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ans" dirty="0" err="1"/>
              <a:t>MultiUser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865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4249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03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8504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L=D(e_i,e_i^{(p)})-D(e_i,e_i^{(n)})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L=D(e_i,e_i^{(p)})-D(e_i,e_i^{(n)})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lose to true speaker centroid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Far away from closest false speaker centroid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Like support vector machine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7048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156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224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6740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3052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6154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541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2374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0201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09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2383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0245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36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92805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8601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7293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0997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8256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7260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2590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150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5534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311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33034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5750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264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0460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5690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3418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3546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4604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3720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491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94539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Shape 5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4540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2777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356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0A6353-89D7-2942-BB85-DF754D2664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8671" y="292043"/>
            <a:ext cx="1693950" cy="1251167"/>
          </a:xfrm>
          <a:prstGeom prst="rect">
            <a:avLst/>
          </a:prstGeom>
        </p:spPr>
      </p:pic>
      <p:sp>
        <p:nvSpPr>
          <p:cNvPr id="17" name="Shape 17"/>
          <p:cNvSpPr/>
          <p:nvPr/>
        </p:nvSpPr>
        <p:spPr>
          <a:xfrm>
            <a:off x="75" y="4636400"/>
            <a:ext cx="9144000" cy="5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Shape 18"/>
          <p:cNvGrpSpPr/>
          <p:nvPr/>
        </p:nvGrpSpPr>
        <p:grpSpPr>
          <a:xfrm>
            <a:off x="256960" y="729848"/>
            <a:ext cx="1094856" cy="356807"/>
            <a:chOff x="0" y="0"/>
            <a:chExt cx="2077525" cy="676925"/>
          </a:xfrm>
        </p:grpSpPr>
        <p:sp>
          <p:nvSpPr>
            <p:cNvPr id="19" name="Shape 19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0" t="0" r="0" b="0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0" t="0" r="0" b="0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0" t="0" r="0" b="0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0" t="0" r="0" b="0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0" t="0" r="0" b="0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0" t="0" r="0" b="0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129758" y="3048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29750" y="2394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7" name="Shape 27" descr="IEEE-sps.ai"/>
          <p:cNvPicPr preferRelativeResize="0"/>
          <p:nvPr/>
        </p:nvPicPr>
        <p:blipFill rotWithShape="1">
          <a:blip r:embed="rId3">
            <a:alphaModFix amt="90000"/>
          </a:blip>
          <a:srcRect/>
          <a:stretch/>
        </p:blipFill>
        <p:spPr>
          <a:xfrm>
            <a:off x="4891004" y="4348253"/>
            <a:ext cx="2493301" cy="623325"/>
          </a:xfrm>
          <a:prstGeom prst="rect">
            <a:avLst/>
          </a:prstGeom>
          <a:noFill/>
          <a:ln>
            <a:noFill/>
          </a:ln>
          <a:effectLst>
            <a:outerShdw blurRad="63500" dist="38100" dir="1500000" rotWithShape="0">
              <a:srgbClr val="000000">
                <a:alpha val="71000"/>
              </a:srgbClr>
            </a:outerShdw>
          </a:effectLst>
        </p:spPr>
      </p:pic>
      <p:pic>
        <p:nvPicPr>
          <p:cNvPr id="28" name="Shape 28" descr="IEEE.ai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7615828" y="4612300"/>
            <a:ext cx="1201250" cy="359275"/>
          </a:xfrm>
          <a:prstGeom prst="rect">
            <a:avLst/>
          </a:prstGeom>
          <a:noFill/>
          <a:ln>
            <a:noFill/>
          </a:ln>
          <a:effectLst>
            <a:outerShdw blurRad="63500" dist="38100" dir="2700000" rotWithShape="0">
              <a:srgbClr val="000000">
                <a:alpha val="38000"/>
              </a:srgbClr>
            </a:outerShdw>
          </a:effectLst>
        </p:spPr>
      </p:pic>
      <p:pic>
        <p:nvPicPr>
          <p:cNvPr id="29" name="Shape 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9150" y="402488"/>
            <a:ext cx="1011525" cy="10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 hasCustomPrompt="1"/>
          </p:nvPr>
        </p:nvSpPr>
        <p:spPr>
          <a:xfrm>
            <a:off x="180900" y="1106125"/>
            <a:ext cx="87822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180900" y="3152225"/>
            <a:ext cx="87822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75" y="4636400"/>
            <a:ext cx="9144000" cy="50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Shape 32"/>
          <p:cNvGrpSpPr/>
          <p:nvPr/>
        </p:nvGrpSpPr>
        <p:grpSpPr>
          <a:xfrm>
            <a:off x="176223" y="4848071"/>
            <a:ext cx="532885" cy="173631"/>
            <a:chOff x="0" y="0"/>
            <a:chExt cx="2077525" cy="676925"/>
          </a:xfrm>
        </p:grpSpPr>
        <p:sp>
          <p:nvSpPr>
            <p:cNvPr id="33" name="Shape 33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0" t="0" r="0" b="0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0" t="0" r="0" b="0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0" t="0" r="0" b="0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0" t="0" r="0" b="0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0" t="0" r="0" b="0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0" t="0" r="0" b="0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540100" y="703050"/>
            <a:ext cx="80352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412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840395" y="1143700"/>
            <a:ext cx="412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80900" y="447950"/>
            <a:ext cx="58674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180900" y="128195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80900" y="456800"/>
            <a:ext cx="87822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78563" y="446900"/>
            <a:ext cx="4045200" cy="95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176225" y="14547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3534336" y="2402400"/>
            <a:ext cx="3930000" cy="274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885361" y="2773950"/>
            <a:ext cx="3211500" cy="218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oogl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176223" y="4848071"/>
            <a:ext cx="532885" cy="173631"/>
            <a:chOff x="0" y="0"/>
            <a:chExt cx="2077525" cy="676925"/>
          </a:xfrm>
        </p:grpSpPr>
        <p:sp>
          <p:nvSpPr>
            <p:cNvPr id="7" name="Shape 7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0" t="0" r="0" b="0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0" t="0" r="0" b="0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0" t="0" r="0" b="0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0" t="0" r="0" b="0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0" t="0" r="0" b="0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0" t="0" r="0" b="0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None/>
              <a:defRPr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gi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yannote.github.io/pyannote-metrics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ctrTitle"/>
          </p:nvPr>
        </p:nvSpPr>
        <p:spPr>
          <a:xfrm>
            <a:off x="311700" y="1581700"/>
            <a:ext cx="8520600" cy="12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/>
              <a:t>Speaker </a:t>
            </a:r>
            <a:r>
              <a:rPr lang="en-US" dirty="0" err="1"/>
              <a:t>Diarization</a:t>
            </a:r>
            <a:r>
              <a:rPr lang="en-US" dirty="0"/>
              <a:t> with LSTM</a:t>
            </a:r>
            <a:endParaRPr dirty="0"/>
          </a:p>
        </p:txBody>
      </p:sp>
      <p:sp>
        <p:nvSpPr>
          <p:cNvPr id="81" name="Shape 81"/>
          <p:cNvSpPr txBox="1">
            <a:spLocks noGrp="1"/>
          </p:cNvSpPr>
          <p:nvPr>
            <p:ph type="subTitle" idx="1"/>
          </p:nvPr>
        </p:nvSpPr>
        <p:spPr>
          <a:xfrm>
            <a:off x="840921" y="3091550"/>
            <a:ext cx="7453993" cy="13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en" sz="1800" dirty="0"/>
              <a:t>Authors: 		</a:t>
            </a:r>
            <a:r>
              <a:rPr lang="en-US" sz="1800" i="1" dirty="0" err="1"/>
              <a:t>Quan</a:t>
            </a:r>
            <a:r>
              <a:rPr lang="en-US" sz="1800" i="1" dirty="0"/>
              <a:t> Wang, Carlton Downey, Li Wan,</a:t>
            </a:r>
          </a:p>
          <a:p>
            <a:pPr marL="0" indent="0">
              <a:lnSpc>
                <a:spcPct val="150000"/>
              </a:lnSpc>
            </a:pPr>
            <a:r>
              <a:rPr lang="en-US" sz="1800" i="1" dirty="0"/>
              <a:t>		Philip </a:t>
            </a:r>
            <a:r>
              <a:rPr lang="en-US" altLang="zh-Hans" sz="1800" i="1" dirty="0"/>
              <a:t>A.</a:t>
            </a:r>
            <a:r>
              <a:rPr lang="en-US" sz="1800" i="1" dirty="0"/>
              <a:t> Mansfield,</a:t>
            </a:r>
            <a:r>
              <a:rPr lang="zh-Hans" altLang="en-US" sz="1800" i="1" dirty="0"/>
              <a:t> </a:t>
            </a:r>
            <a:r>
              <a:rPr lang="en-US" sz="1800" i="1" dirty="0"/>
              <a:t>Ignacio Lopez Moreno</a:t>
            </a:r>
            <a:endParaRPr sz="1800" i="1" dirty="0"/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Presented by: 	</a:t>
            </a:r>
            <a:r>
              <a:rPr lang="en" sz="1800" i="1" dirty="0" err="1"/>
              <a:t>Quan</a:t>
            </a:r>
            <a:r>
              <a:rPr lang="en" sz="1800" i="1" dirty="0"/>
              <a:t> Wang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8"/>
    </mc:Choice>
    <mc:Fallback xmlns="">
      <p:transition spd="slow" advTm="376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Speaker </a:t>
            </a:r>
            <a:r>
              <a:rPr lang="en"/>
              <a:t>recognition</a:t>
            </a:r>
            <a:r>
              <a:rPr lang="en">
                <a:solidFill>
                  <a:schemeClr val="dk1"/>
                </a:solidFill>
              </a:rPr>
              <a:t> at Google - Android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92" name="Shape 92"/>
          <p:cNvCxnSpPr/>
          <p:nvPr/>
        </p:nvCxnSpPr>
        <p:spPr>
          <a:xfrm>
            <a:off x="2182625" y="1695930"/>
            <a:ext cx="1664100" cy="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3" name="Shape 93" descr="Screenshot_20160123-101101.png"/>
          <p:cNvPicPr preferRelativeResize="0"/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3884100" y="1122938"/>
            <a:ext cx="1622700" cy="288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6475" y="1838625"/>
            <a:ext cx="1325851" cy="2357082"/>
          </a:xfrm>
          <a:prstGeom prst="rect">
            <a:avLst/>
          </a:prstGeom>
          <a:noFill/>
          <a:ln>
            <a:noFill/>
          </a:ln>
          <a:effectLst>
            <a:outerShdw blurRad="128588" dist="76200" dir="258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5" name="Shape 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575" y="1127612"/>
            <a:ext cx="1325851" cy="2347763"/>
          </a:xfrm>
          <a:prstGeom prst="rect">
            <a:avLst/>
          </a:prstGeom>
          <a:noFill/>
          <a:ln>
            <a:noFill/>
          </a:ln>
          <a:effectLst>
            <a:outerShdw blurRad="128588" dist="76200" dir="258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6" name="Shape 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424" y="1386788"/>
            <a:ext cx="1325851" cy="2357101"/>
          </a:xfrm>
          <a:prstGeom prst="rect">
            <a:avLst/>
          </a:prstGeom>
          <a:noFill/>
          <a:ln>
            <a:noFill/>
          </a:ln>
          <a:effectLst>
            <a:outerShdw blurRad="128588" dist="76200" dir="258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97" name="Shape 97"/>
          <p:cNvCxnSpPr/>
          <p:nvPr/>
        </p:nvCxnSpPr>
        <p:spPr>
          <a:xfrm rot="10800000">
            <a:off x="5650492" y="1695780"/>
            <a:ext cx="1533600" cy="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8" name="Shape 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2274" y="1122950"/>
            <a:ext cx="1622700" cy="2884826"/>
          </a:xfrm>
          <a:prstGeom prst="rect">
            <a:avLst/>
          </a:prstGeom>
          <a:noFill/>
          <a:ln>
            <a:noFill/>
          </a:ln>
          <a:effectLst>
            <a:outerShdw blurRad="128588" dist="76200" dir="258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" name="Shape 99"/>
          <p:cNvSpPr txBox="1"/>
          <p:nvPr/>
        </p:nvSpPr>
        <p:spPr>
          <a:xfrm>
            <a:off x="5676530" y="1234400"/>
            <a:ext cx="16008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D9EEB"/>
                </a:solidFill>
                <a:latin typeface="Ubuntu Mono"/>
                <a:ea typeface="Ubuntu Mono"/>
                <a:cs typeface="Ubuntu Mono"/>
                <a:sym typeface="Ubuntu Mono"/>
              </a:rPr>
              <a:t>“OK Google”</a:t>
            </a:r>
            <a:endParaRPr sz="1800">
              <a:solidFill>
                <a:srgbClr val="6D9EEB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2319200" y="1234400"/>
            <a:ext cx="16008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D9EEB"/>
                </a:solidFill>
                <a:latin typeface="Ubuntu Mono"/>
                <a:ea typeface="Ubuntu Mono"/>
                <a:cs typeface="Ubuntu Mono"/>
                <a:sym typeface="Ubuntu Mono"/>
              </a:rPr>
              <a:t>“OK Google”</a:t>
            </a:r>
            <a:endParaRPr sz="1800">
              <a:solidFill>
                <a:srgbClr val="6D9EEB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235425" y="4302250"/>
            <a:ext cx="23469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From Any Screen: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Wake the Assistant</a:t>
            </a:r>
            <a:endParaRPr i="1" dirty="0"/>
          </a:p>
        </p:txBody>
      </p:sp>
      <p:sp>
        <p:nvSpPr>
          <p:cNvPr id="102" name="Shape 102"/>
          <p:cNvSpPr txBox="1"/>
          <p:nvPr/>
        </p:nvSpPr>
        <p:spPr>
          <a:xfrm>
            <a:off x="7232275" y="4302250"/>
            <a:ext cx="16470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Voice Unlock: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Free your hands</a:t>
            </a:r>
            <a:endParaRPr i="1"/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8">
            <a:alphaModFix/>
          </a:blip>
          <a:srcRect b="8642"/>
          <a:stretch/>
        </p:blipFill>
        <p:spPr>
          <a:xfrm>
            <a:off x="3834398" y="1122950"/>
            <a:ext cx="1776277" cy="2884826"/>
          </a:xfrm>
          <a:prstGeom prst="rect">
            <a:avLst/>
          </a:prstGeom>
          <a:noFill/>
          <a:ln>
            <a:noFill/>
          </a:ln>
          <a:effectLst>
            <a:outerShdw blurRad="128588" dist="76200" dir="258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6C7FDC1E-C14A-784A-81CC-A9A7F7E3E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238" y="3635441"/>
            <a:ext cx="1567132" cy="11753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EAD354-BF68-1D44-AEE2-8A5746AE5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355" y="3631900"/>
            <a:ext cx="1567132" cy="1175349"/>
          </a:xfrm>
          <a:prstGeom prst="rect">
            <a:avLst/>
          </a:prstGeom>
        </p:spPr>
      </p:pic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recognition at Google - Home</a:t>
            </a: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4578122" y="2880350"/>
            <a:ext cx="899700" cy="694200"/>
          </a:xfrm>
          <a:prstGeom prst="wedgeEllipseCallout">
            <a:avLst>
              <a:gd name="adj1" fmla="val 14187"/>
              <a:gd name="adj2" fmla="val 66752"/>
            </a:avLst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OK Google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7972445" y="2890374"/>
            <a:ext cx="1048680" cy="694224"/>
          </a:xfrm>
          <a:prstGeom prst="cloud">
            <a:avLst/>
          </a:prstGeom>
          <a:solidFill>
            <a:srgbClr val="C9DAF8"/>
          </a:solidFill>
          <a:ln w="9525" cap="flat" cmpd="sng">
            <a:solidFill>
              <a:srgbClr val="7575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 Guest!</a:t>
            </a:r>
            <a:endParaRPr sz="1200"/>
          </a:p>
        </p:txBody>
      </p:sp>
      <p:sp>
        <p:nvSpPr>
          <p:cNvPr id="111" name="Shape 111"/>
          <p:cNvSpPr/>
          <p:nvPr/>
        </p:nvSpPr>
        <p:spPr>
          <a:xfrm>
            <a:off x="42875" y="2966529"/>
            <a:ext cx="899700" cy="694200"/>
          </a:xfrm>
          <a:prstGeom prst="wedgeEllipseCallout">
            <a:avLst>
              <a:gd name="adj1" fmla="val 14187"/>
              <a:gd name="adj2" fmla="val 66752"/>
            </a:avLst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OK Google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3283275" y="2890374"/>
            <a:ext cx="1048680" cy="694224"/>
          </a:xfrm>
          <a:prstGeom prst="cloud">
            <a:avLst/>
          </a:prstGeom>
          <a:solidFill>
            <a:srgbClr val="C9DAF8"/>
          </a:solidFill>
          <a:ln w="9525" cap="flat" cmpd="sng">
            <a:solidFill>
              <a:srgbClr val="7575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 Andy!</a:t>
            </a:r>
            <a:endParaRPr sz="1200"/>
          </a:p>
        </p:txBody>
      </p:sp>
      <p:pic>
        <p:nvPicPr>
          <p:cNvPr id="114" name="Shape 114" descr="jessic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976" y="3792663"/>
            <a:ext cx="755300" cy="85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hape 115"/>
          <p:cNvCxnSpPr/>
          <p:nvPr/>
        </p:nvCxnSpPr>
        <p:spPr>
          <a:xfrm>
            <a:off x="4477613" y="1079814"/>
            <a:ext cx="900" cy="38682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6" name="Shape 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2332" y="3713163"/>
            <a:ext cx="725668" cy="101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Shape 117"/>
          <p:cNvGrpSpPr/>
          <p:nvPr/>
        </p:nvGrpSpPr>
        <p:grpSpPr>
          <a:xfrm>
            <a:off x="5796250" y="1256800"/>
            <a:ext cx="2032500" cy="2540400"/>
            <a:chOff x="5773350" y="1180425"/>
            <a:chExt cx="2032500" cy="2540400"/>
          </a:xfrm>
        </p:grpSpPr>
        <p:sp>
          <p:nvSpPr>
            <p:cNvPr id="118" name="Shape 118"/>
            <p:cNvSpPr/>
            <p:nvPr/>
          </p:nvSpPr>
          <p:spPr>
            <a:xfrm>
              <a:off x="5773350" y="1180425"/>
              <a:ext cx="2032500" cy="2540400"/>
            </a:xfrm>
            <a:prstGeom prst="wedgeRectCallout">
              <a:avLst>
                <a:gd name="adj1" fmla="val 52123"/>
                <a:gd name="adj2" fmla="val 60731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9" name="Shape 119" title="Chart"/>
            <p:cNvPicPr preferRelativeResize="0"/>
            <p:nvPr/>
          </p:nvPicPr>
          <p:blipFill rotWithShape="1">
            <a:blip r:embed="rId6">
              <a:alphaModFix/>
            </a:blip>
            <a:srcRect l="13181" r="35847"/>
            <a:stretch/>
          </p:blipFill>
          <p:spPr>
            <a:xfrm>
              <a:off x="5782188" y="1198275"/>
              <a:ext cx="1843550" cy="2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Shape 1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33149" y="3022389"/>
              <a:ext cx="464731" cy="46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Shape 1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881725" y="3022362"/>
              <a:ext cx="464725" cy="4647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Shape 122" title="Chart"/>
            <p:cNvPicPr preferRelativeResize="0"/>
            <p:nvPr/>
          </p:nvPicPr>
          <p:blipFill rotWithShape="1">
            <a:blip r:embed="rId9">
              <a:alphaModFix/>
            </a:blip>
            <a:srcRect l="77910" t="13741" r="1207" b="66857"/>
            <a:stretch/>
          </p:blipFill>
          <p:spPr>
            <a:xfrm>
              <a:off x="6794475" y="1217438"/>
              <a:ext cx="977074" cy="5610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3" name="Shape 123"/>
            <p:cNvCxnSpPr/>
            <p:nvPr/>
          </p:nvCxnSpPr>
          <p:spPr>
            <a:xfrm>
              <a:off x="5996425" y="1976300"/>
              <a:ext cx="165030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4" name="Shape 124"/>
          <p:cNvGrpSpPr/>
          <p:nvPr/>
        </p:nvGrpSpPr>
        <p:grpSpPr>
          <a:xfrm>
            <a:off x="1199375" y="1256799"/>
            <a:ext cx="2032500" cy="2540401"/>
            <a:chOff x="1199375" y="1256799"/>
            <a:chExt cx="2032500" cy="2540401"/>
          </a:xfrm>
        </p:grpSpPr>
        <p:pic>
          <p:nvPicPr>
            <p:cNvPr id="125" name="Shape 125" title="Chart"/>
            <p:cNvPicPr preferRelativeResize="0"/>
            <p:nvPr/>
          </p:nvPicPr>
          <p:blipFill rotWithShape="1">
            <a:blip r:embed="rId9">
              <a:alphaModFix/>
            </a:blip>
            <a:srcRect l="12735" r="35850"/>
            <a:stretch/>
          </p:blipFill>
          <p:spPr>
            <a:xfrm>
              <a:off x="1199375" y="1256800"/>
              <a:ext cx="1859625" cy="22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Shape 1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47949" y="3063851"/>
              <a:ext cx="464731" cy="46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Shape 1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296525" y="3063824"/>
              <a:ext cx="464725" cy="4647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Shape 128" title="Chart"/>
            <p:cNvPicPr preferRelativeResize="0"/>
            <p:nvPr/>
          </p:nvPicPr>
          <p:blipFill rotWithShape="1">
            <a:blip r:embed="rId9">
              <a:alphaModFix/>
            </a:blip>
            <a:srcRect l="77910" t="13741" r="1207" b="66857"/>
            <a:stretch/>
          </p:blipFill>
          <p:spPr>
            <a:xfrm>
              <a:off x="2254800" y="1256799"/>
              <a:ext cx="977074" cy="561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Shape 129"/>
            <p:cNvSpPr/>
            <p:nvPr/>
          </p:nvSpPr>
          <p:spPr>
            <a:xfrm>
              <a:off x="1199375" y="1256800"/>
              <a:ext cx="2032500" cy="2540400"/>
            </a:xfrm>
            <a:prstGeom prst="wedgeRectCallout">
              <a:avLst>
                <a:gd name="adj1" fmla="val 51060"/>
                <a:gd name="adj2" fmla="val 60507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0" name="Shape 130"/>
            <p:cNvCxnSpPr/>
            <p:nvPr/>
          </p:nvCxnSpPr>
          <p:spPr>
            <a:xfrm>
              <a:off x="1433263" y="2236912"/>
              <a:ext cx="163560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2-stage speaker recognition: Enroll and verify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3769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Aft>
                <a:spcPts val="0"/>
              </a:spcAft>
              <a:buNone/>
            </a:pPr>
            <a:r>
              <a:rPr lang="en" dirty="0"/>
              <a:t>Before we can verify a speaker, we need the user to </a:t>
            </a:r>
            <a:r>
              <a:rPr lang="en" b="1" dirty="0"/>
              <a:t>enroll</a:t>
            </a:r>
            <a:r>
              <a:rPr lang="en" dirty="0"/>
              <a:t> his voice:</a:t>
            </a:r>
            <a:endParaRPr dirty="0"/>
          </a:p>
          <a:p>
            <a:pPr marL="457200" lvl="0" indent="-342900" rtl="0">
              <a:lnSpc>
                <a:spcPct val="150000"/>
              </a:lnSpc>
              <a:spcAft>
                <a:spcPts val="0"/>
              </a:spcAft>
              <a:buSzPts val="1800"/>
              <a:buChar char="●"/>
            </a:pPr>
            <a:r>
              <a:rPr lang="en" dirty="0"/>
              <a:t>Speak:</a:t>
            </a: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en" dirty="0"/>
              <a:t>"OK Google" 2 times</a:t>
            </a: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en" dirty="0"/>
              <a:t>"Hey Google" 2 times</a:t>
            </a:r>
            <a:endParaRPr dirty="0"/>
          </a:p>
          <a:p>
            <a:pPr marL="457200" lvl="0" indent="-342900">
              <a:lnSpc>
                <a:spcPct val="150000"/>
              </a:lnSpc>
              <a:spcAft>
                <a:spcPts val="0"/>
              </a:spcAft>
              <a:buSzPts val="1800"/>
              <a:buChar char="●"/>
            </a:pPr>
            <a:r>
              <a:rPr lang="en" dirty="0"/>
              <a:t>Store the </a:t>
            </a:r>
            <a:r>
              <a:rPr lang="en" dirty="0">
                <a:solidFill>
                  <a:srgbClr val="0000FF"/>
                </a:solidFill>
              </a:rPr>
              <a:t>averaged</a:t>
            </a:r>
            <a:r>
              <a:rPr lang="en" dirty="0"/>
              <a:t> embedding vector on device</a:t>
            </a:r>
            <a:endParaRPr dirty="0"/>
          </a:p>
        </p:txBody>
      </p:sp>
      <p:grpSp>
        <p:nvGrpSpPr>
          <p:cNvPr id="138" name="Shape 138"/>
          <p:cNvGrpSpPr/>
          <p:nvPr/>
        </p:nvGrpSpPr>
        <p:grpSpPr>
          <a:xfrm>
            <a:off x="3950727" y="1309764"/>
            <a:ext cx="5082201" cy="2720577"/>
            <a:chOff x="4487400" y="1195500"/>
            <a:chExt cx="4601776" cy="2463398"/>
          </a:xfrm>
        </p:grpSpPr>
        <p:pic>
          <p:nvPicPr>
            <p:cNvPr id="139" name="Shape 1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30766" y="1195505"/>
              <a:ext cx="1458410" cy="2463394"/>
            </a:xfrm>
            <a:prstGeom prst="rect">
              <a:avLst/>
            </a:prstGeom>
            <a:noFill/>
            <a:ln>
              <a:noFill/>
            </a:ln>
            <a:effectLst>
              <a:outerShdw blurRad="85725" dist="57150" dir="2700000" algn="bl" rotWithShape="0">
                <a:srgbClr val="000000">
                  <a:alpha val="55000"/>
                </a:srgbClr>
              </a:outerShdw>
            </a:effectLst>
          </p:spPr>
        </p:pic>
        <p:pic>
          <p:nvPicPr>
            <p:cNvPr id="140" name="Shape 1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59082" y="1195500"/>
              <a:ext cx="1458410" cy="2463398"/>
            </a:xfrm>
            <a:prstGeom prst="rect">
              <a:avLst/>
            </a:prstGeom>
            <a:noFill/>
            <a:ln>
              <a:noFill/>
            </a:ln>
            <a:effectLst>
              <a:outerShdw blurRad="85725" dist="57150" dir="2700000" algn="bl" rotWithShape="0">
                <a:srgbClr val="000000">
                  <a:alpha val="55000"/>
                </a:srgbClr>
              </a:outerShdw>
            </a:effectLst>
          </p:spPr>
        </p:pic>
        <p:pic>
          <p:nvPicPr>
            <p:cNvPr id="141" name="Shape 1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87400" y="1195500"/>
              <a:ext cx="1458410" cy="2463398"/>
            </a:xfrm>
            <a:prstGeom prst="rect">
              <a:avLst/>
            </a:prstGeom>
            <a:noFill/>
            <a:ln>
              <a:noFill/>
            </a:ln>
            <a:effectLst>
              <a:outerShdw blurRad="85725" dist="57150" dir="2700000" algn="bl" rotWithShape="0">
                <a:srgbClr val="000000">
                  <a:alpha val="55000"/>
                </a:srgbClr>
              </a:outerShdw>
            </a:effectLst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Anatomy of a speaker </a:t>
            </a:r>
            <a:r>
              <a:rPr lang="en" dirty="0" err="1"/>
              <a:t>diarization</a:t>
            </a:r>
            <a:r>
              <a:rPr lang="en" dirty="0"/>
              <a:t> system</a:t>
            </a:r>
            <a:endParaRPr dirty="0"/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180900" y="1143699"/>
            <a:ext cx="8782200" cy="3754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Speech Detection</a:t>
            </a:r>
          </a:p>
          <a:p>
            <a:pPr lvl="1" fontAlgn="base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Use Voice Activity Detector (VAD) to remove noise and non-speech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Speech Segmentation</a:t>
            </a:r>
          </a:p>
          <a:p>
            <a:pPr lvl="1" fontAlgn="base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Extract short segments, each containing a single speaker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Embedding Extraction</a:t>
            </a:r>
          </a:p>
          <a:p>
            <a:pPr lvl="1" fontAlgn="base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Generate a compact representation for each segment (</a:t>
            </a:r>
            <a:r>
              <a:rPr lang="en-US" dirty="0" err="1"/>
              <a:t>i</a:t>
            </a:r>
            <a:r>
              <a:rPr lang="en-US" dirty="0"/>
              <a:t>-vector, d-vector)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Clustering</a:t>
            </a:r>
          </a:p>
          <a:p>
            <a:pPr lvl="1" fontAlgn="base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Determine the number of speakers </a:t>
            </a:r>
          </a:p>
          <a:p>
            <a:pPr lvl="1" fontAlgn="base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Assign each speech segment to a single speaker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en-US" dirty="0" err="1"/>
              <a:t>Resegmentation</a:t>
            </a:r>
            <a:r>
              <a:rPr lang="en-US" dirty="0"/>
              <a:t> (optional)</a:t>
            </a:r>
          </a:p>
          <a:p>
            <a:pPr lvl="1" fontAlgn="base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Further smooth the </a:t>
            </a:r>
            <a:r>
              <a:rPr lang="en-US" dirty="0" err="1"/>
              <a:t>diarization</a:t>
            </a:r>
            <a:r>
              <a:rPr lang="en-US" dirty="0"/>
              <a:t> results</a:t>
            </a:r>
          </a:p>
        </p:txBody>
      </p:sp>
    </p:spTree>
    <p:extLst>
      <p:ext uri="{BB962C8B-B14F-4D97-AF65-F5344CB8AC3E}">
        <p14:creationId xmlns:p14="http://schemas.microsoft.com/office/powerpoint/2010/main" val="48150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153">
            <a:extLst>
              <a:ext uri="{FF2B5EF4-FFF2-40B4-BE49-F238E27FC236}">
                <a16:creationId xmlns:a16="http://schemas.microsoft.com/office/drawing/2014/main" id="{F3C06013-7758-7C4E-B5F9-B7925C68EF4C}"/>
              </a:ext>
            </a:extLst>
          </p:cNvPr>
          <p:cNvSpPr/>
          <p:nvPr/>
        </p:nvSpPr>
        <p:spPr>
          <a:xfrm>
            <a:off x="483903" y="1019600"/>
            <a:ext cx="8109332" cy="384302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79400" dist="63500" dir="6000000" algn="bl" rotWithShape="0">
              <a:srgbClr val="434343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Infrastructure of our system (after VAD)</a:t>
            </a:r>
            <a:endParaRPr dirty="0"/>
          </a:p>
        </p:txBody>
      </p:sp>
      <p:cxnSp>
        <p:nvCxnSpPr>
          <p:cNvPr id="4" name="Shape 308">
            <a:extLst>
              <a:ext uri="{FF2B5EF4-FFF2-40B4-BE49-F238E27FC236}">
                <a16:creationId xmlns:a16="http://schemas.microsoft.com/office/drawing/2014/main" id="{A90BD2E4-59DB-2C40-B588-E68185C70F30}"/>
              </a:ext>
            </a:extLst>
          </p:cNvPr>
          <p:cNvCxnSpPr>
            <a:endCxn id="20" idx="3"/>
          </p:cNvCxnSpPr>
          <p:nvPr/>
        </p:nvCxnSpPr>
        <p:spPr>
          <a:xfrm>
            <a:off x="2006075" y="1820286"/>
            <a:ext cx="1800" cy="1363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" name="Shape 310">
            <a:extLst>
              <a:ext uri="{FF2B5EF4-FFF2-40B4-BE49-F238E27FC236}">
                <a16:creationId xmlns:a16="http://schemas.microsoft.com/office/drawing/2014/main" id="{49E1E2E8-D541-B541-86BC-1253A4C20DED}"/>
              </a:ext>
            </a:extLst>
          </p:cNvPr>
          <p:cNvCxnSpPr>
            <a:stCxn id="10" idx="3"/>
            <a:endCxn id="21" idx="3"/>
          </p:cNvCxnSpPr>
          <p:nvPr/>
        </p:nvCxnSpPr>
        <p:spPr>
          <a:xfrm>
            <a:off x="2530425" y="2045295"/>
            <a:ext cx="0" cy="113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" name="Shape 313">
            <a:extLst>
              <a:ext uri="{FF2B5EF4-FFF2-40B4-BE49-F238E27FC236}">
                <a16:creationId xmlns:a16="http://schemas.microsoft.com/office/drawing/2014/main" id="{931A4B8E-3D21-0848-ADA0-710147FCF945}"/>
              </a:ext>
            </a:extLst>
          </p:cNvPr>
          <p:cNvCxnSpPr>
            <a:stCxn id="11" idx="3"/>
            <a:endCxn id="22" idx="3"/>
          </p:cNvCxnSpPr>
          <p:nvPr/>
        </p:nvCxnSpPr>
        <p:spPr>
          <a:xfrm flipH="1">
            <a:off x="3092675" y="2210798"/>
            <a:ext cx="300" cy="97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" name="Shape 316">
            <a:extLst>
              <a:ext uri="{FF2B5EF4-FFF2-40B4-BE49-F238E27FC236}">
                <a16:creationId xmlns:a16="http://schemas.microsoft.com/office/drawing/2014/main" id="{A1D48703-53C3-E049-B994-B12ECEEFE4D3}"/>
              </a:ext>
            </a:extLst>
          </p:cNvPr>
          <p:cNvCxnSpPr>
            <a:stCxn id="12" idx="3"/>
            <a:endCxn id="23" idx="3"/>
          </p:cNvCxnSpPr>
          <p:nvPr/>
        </p:nvCxnSpPr>
        <p:spPr>
          <a:xfrm flipH="1">
            <a:off x="3608624" y="2379017"/>
            <a:ext cx="6900" cy="804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8" name="Shape 319">
            <a:extLst>
              <a:ext uri="{FF2B5EF4-FFF2-40B4-BE49-F238E27FC236}">
                <a16:creationId xmlns:a16="http://schemas.microsoft.com/office/drawing/2014/main" id="{7ED03083-3212-DB40-9E58-A6DFE7D5487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840" t="8902" r="14223" b="13817"/>
          <a:stretch/>
        </p:blipFill>
        <p:spPr>
          <a:xfrm>
            <a:off x="706275" y="1032013"/>
            <a:ext cx="7718724" cy="52981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320">
            <a:extLst>
              <a:ext uri="{FF2B5EF4-FFF2-40B4-BE49-F238E27FC236}">
                <a16:creationId xmlns:a16="http://schemas.microsoft.com/office/drawing/2014/main" id="{952E7BB0-6841-CD43-9085-6332776CC098}"/>
              </a:ext>
            </a:extLst>
          </p:cNvPr>
          <p:cNvSpPr/>
          <p:nvPr/>
        </p:nvSpPr>
        <p:spPr>
          <a:xfrm>
            <a:off x="922775" y="1808691"/>
            <a:ext cx="1085100" cy="1422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311">
            <a:extLst>
              <a:ext uri="{FF2B5EF4-FFF2-40B4-BE49-F238E27FC236}">
                <a16:creationId xmlns:a16="http://schemas.microsoft.com/office/drawing/2014/main" id="{F83A662E-626A-9749-8EE5-D79A6BBA6186}"/>
              </a:ext>
            </a:extLst>
          </p:cNvPr>
          <p:cNvSpPr/>
          <p:nvPr/>
        </p:nvSpPr>
        <p:spPr>
          <a:xfrm>
            <a:off x="1445325" y="1974195"/>
            <a:ext cx="1085100" cy="1422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314">
            <a:extLst>
              <a:ext uri="{FF2B5EF4-FFF2-40B4-BE49-F238E27FC236}">
                <a16:creationId xmlns:a16="http://schemas.microsoft.com/office/drawing/2014/main" id="{3BF6003E-8C85-9842-9AFA-D719FD42A6F9}"/>
              </a:ext>
            </a:extLst>
          </p:cNvPr>
          <p:cNvSpPr/>
          <p:nvPr/>
        </p:nvSpPr>
        <p:spPr>
          <a:xfrm>
            <a:off x="2007875" y="2139698"/>
            <a:ext cx="1085100" cy="1422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317">
            <a:extLst>
              <a:ext uri="{FF2B5EF4-FFF2-40B4-BE49-F238E27FC236}">
                <a16:creationId xmlns:a16="http://schemas.microsoft.com/office/drawing/2014/main" id="{CCCE7938-908B-0940-8E4E-6BBAF55709C2}"/>
              </a:ext>
            </a:extLst>
          </p:cNvPr>
          <p:cNvSpPr/>
          <p:nvPr/>
        </p:nvSpPr>
        <p:spPr>
          <a:xfrm>
            <a:off x="2530424" y="2307917"/>
            <a:ext cx="1085100" cy="1422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321">
            <a:extLst>
              <a:ext uri="{FF2B5EF4-FFF2-40B4-BE49-F238E27FC236}">
                <a16:creationId xmlns:a16="http://schemas.microsoft.com/office/drawing/2014/main" id="{FA8D33B9-CD8A-CB43-900F-087D7D2821C4}"/>
              </a:ext>
            </a:extLst>
          </p:cNvPr>
          <p:cNvSpPr txBox="1"/>
          <p:nvPr/>
        </p:nvSpPr>
        <p:spPr>
          <a:xfrm>
            <a:off x="4287299" y="1640329"/>
            <a:ext cx="14700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…… </a:t>
            </a:r>
            <a:endParaRPr sz="4800"/>
          </a:p>
        </p:txBody>
      </p:sp>
      <p:sp>
        <p:nvSpPr>
          <p:cNvPr id="14" name="Shape 322">
            <a:extLst>
              <a:ext uri="{FF2B5EF4-FFF2-40B4-BE49-F238E27FC236}">
                <a16:creationId xmlns:a16="http://schemas.microsoft.com/office/drawing/2014/main" id="{CB1FB6B2-C9A4-A346-891E-76A4CDAAF0F3}"/>
              </a:ext>
            </a:extLst>
          </p:cNvPr>
          <p:cNvSpPr/>
          <p:nvPr/>
        </p:nvSpPr>
        <p:spPr>
          <a:xfrm>
            <a:off x="6950948" y="1713832"/>
            <a:ext cx="254400" cy="930000"/>
          </a:xfrm>
          <a:prstGeom prst="rightBrace">
            <a:avLst>
              <a:gd name="adj1" fmla="val 52663"/>
              <a:gd name="adj2" fmla="val 50000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323">
            <a:extLst>
              <a:ext uri="{FF2B5EF4-FFF2-40B4-BE49-F238E27FC236}">
                <a16:creationId xmlns:a16="http://schemas.microsoft.com/office/drawing/2014/main" id="{E65361C7-810F-EC45-8DC7-93A8B8350DD6}"/>
              </a:ext>
            </a:extLst>
          </p:cNvPr>
          <p:cNvSpPr txBox="1"/>
          <p:nvPr/>
        </p:nvSpPr>
        <p:spPr>
          <a:xfrm>
            <a:off x="7150898" y="1857264"/>
            <a:ext cx="1274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/>
              <a:t>sliding windows</a:t>
            </a:r>
            <a:endParaRPr sz="1800" i="1"/>
          </a:p>
        </p:txBody>
      </p:sp>
      <p:sp>
        <p:nvSpPr>
          <p:cNvPr id="16" name="Shape 324">
            <a:extLst>
              <a:ext uri="{FF2B5EF4-FFF2-40B4-BE49-F238E27FC236}">
                <a16:creationId xmlns:a16="http://schemas.microsoft.com/office/drawing/2014/main" id="{78C3E096-C236-8D4E-8C2B-EFA0DDA442B0}"/>
              </a:ext>
            </a:extLst>
          </p:cNvPr>
          <p:cNvSpPr/>
          <p:nvPr/>
        </p:nvSpPr>
        <p:spPr>
          <a:xfrm rot="-5400000">
            <a:off x="1388825" y="1758674"/>
            <a:ext cx="166800" cy="1071300"/>
          </a:xfrm>
          <a:prstGeom prst="leftBrace">
            <a:avLst>
              <a:gd name="adj1" fmla="val 29491"/>
              <a:gd name="adj2" fmla="val 50000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325">
            <a:extLst>
              <a:ext uri="{FF2B5EF4-FFF2-40B4-BE49-F238E27FC236}">
                <a16:creationId xmlns:a16="http://schemas.microsoft.com/office/drawing/2014/main" id="{8756AC58-A3A0-4647-B52E-30F788264C38}"/>
              </a:ext>
            </a:extLst>
          </p:cNvPr>
          <p:cNvSpPr/>
          <p:nvPr/>
        </p:nvSpPr>
        <p:spPr>
          <a:xfrm rot="5400000">
            <a:off x="2731574" y="1563847"/>
            <a:ext cx="166800" cy="555300"/>
          </a:xfrm>
          <a:prstGeom prst="leftBrace">
            <a:avLst>
              <a:gd name="adj1" fmla="val 29491"/>
              <a:gd name="adj2" fmla="val 50000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326">
            <a:extLst>
              <a:ext uri="{FF2B5EF4-FFF2-40B4-BE49-F238E27FC236}">
                <a16:creationId xmlns:a16="http://schemas.microsoft.com/office/drawing/2014/main" id="{1B50338C-762D-D946-90CA-51A76AFC72D1}"/>
              </a:ext>
            </a:extLst>
          </p:cNvPr>
          <p:cNvSpPr txBox="1"/>
          <p:nvPr/>
        </p:nvSpPr>
        <p:spPr>
          <a:xfrm>
            <a:off x="1925175" y="1383527"/>
            <a:ext cx="17796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window step</a:t>
            </a:r>
            <a:endParaRPr sz="1800"/>
          </a:p>
        </p:txBody>
      </p:sp>
      <p:sp>
        <p:nvSpPr>
          <p:cNvPr id="19" name="Shape 327">
            <a:extLst>
              <a:ext uri="{FF2B5EF4-FFF2-40B4-BE49-F238E27FC236}">
                <a16:creationId xmlns:a16="http://schemas.microsoft.com/office/drawing/2014/main" id="{D56124A6-7B46-4D43-89BE-5365BBF84DBA}"/>
              </a:ext>
            </a:extLst>
          </p:cNvPr>
          <p:cNvSpPr txBox="1"/>
          <p:nvPr/>
        </p:nvSpPr>
        <p:spPr>
          <a:xfrm>
            <a:off x="524075" y="2343035"/>
            <a:ext cx="1577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window size</a:t>
            </a:r>
            <a:endParaRPr sz="1800"/>
          </a:p>
        </p:txBody>
      </p:sp>
      <p:sp>
        <p:nvSpPr>
          <p:cNvPr id="20" name="Shape 309">
            <a:extLst>
              <a:ext uri="{FF2B5EF4-FFF2-40B4-BE49-F238E27FC236}">
                <a16:creationId xmlns:a16="http://schemas.microsoft.com/office/drawing/2014/main" id="{D2E4D184-D6A0-B94A-AB0A-228D09582BB6}"/>
              </a:ext>
            </a:extLst>
          </p:cNvPr>
          <p:cNvSpPr/>
          <p:nvPr/>
        </p:nvSpPr>
        <p:spPr>
          <a:xfrm>
            <a:off x="1936475" y="3020586"/>
            <a:ext cx="71400" cy="326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312">
            <a:extLst>
              <a:ext uri="{FF2B5EF4-FFF2-40B4-BE49-F238E27FC236}">
                <a16:creationId xmlns:a16="http://schemas.microsoft.com/office/drawing/2014/main" id="{2E037BA1-BE13-2049-9625-A73843BA371E}"/>
              </a:ext>
            </a:extLst>
          </p:cNvPr>
          <p:cNvSpPr/>
          <p:nvPr/>
        </p:nvSpPr>
        <p:spPr>
          <a:xfrm>
            <a:off x="2459024" y="3020586"/>
            <a:ext cx="71400" cy="326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315">
            <a:extLst>
              <a:ext uri="{FF2B5EF4-FFF2-40B4-BE49-F238E27FC236}">
                <a16:creationId xmlns:a16="http://schemas.microsoft.com/office/drawing/2014/main" id="{A613D74A-8EB0-A649-AB52-B64DF5BB8EBF}"/>
              </a:ext>
            </a:extLst>
          </p:cNvPr>
          <p:cNvSpPr/>
          <p:nvPr/>
        </p:nvSpPr>
        <p:spPr>
          <a:xfrm>
            <a:off x="3021224" y="3020586"/>
            <a:ext cx="71400" cy="326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318">
            <a:extLst>
              <a:ext uri="{FF2B5EF4-FFF2-40B4-BE49-F238E27FC236}">
                <a16:creationId xmlns:a16="http://schemas.microsoft.com/office/drawing/2014/main" id="{E2310C66-3F61-3D4B-81AD-56B9C48843C1}"/>
              </a:ext>
            </a:extLst>
          </p:cNvPr>
          <p:cNvSpPr/>
          <p:nvPr/>
        </p:nvSpPr>
        <p:spPr>
          <a:xfrm>
            <a:off x="3537224" y="3020586"/>
            <a:ext cx="71400" cy="326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328">
            <a:extLst>
              <a:ext uri="{FF2B5EF4-FFF2-40B4-BE49-F238E27FC236}">
                <a16:creationId xmlns:a16="http://schemas.microsoft.com/office/drawing/2014/main" id="{9551241D-5890-594F-9FA0-730184E0216C}"/>
              </a:ext>
            </a:extLst>
          </p:cNvPr>
          <p:cNvSpPr txBox="1"/>
          <p:nvPr/>
        </p:nvSpPr>
        <p:spPr>
          <a:xfrm>
            <a:off x="4287299" y="2559845"/>
            <a:ext cx="14700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…… </a:t>
            </a:r>
            <a:endParaRPr sz="4800"/>
          </a:p>
        </p:txBody>
      </p:sp>
      <p:sp>
        <p:nvSpPr>
          <p:cNvPr id="25" name="Shape 329">
            <a:extLst>
              <a:ext uri="{FF2B5EF4-FFF2-40B4-BE49-F238E27FC236}">
                <a16:creationId xmlns:a16="http://schemas.microsoft.com/office/drawing/2014/main" id="{4712F11F-AA3B-8E4B-8D6C-CDD6E4E8CFDA}"/>
              </a:ext>
            </a:extLst>
          </p:cNvPr>
          <p:cNvSpPr/>
          <p:nvPr/>
        </p:nvSpPr>
        <p:spPr>
          <a:xfrm>
            <a:off x="6950948" y="2795893"/>
            <a:ext cx="254400" cy="577200"/>
          </a:xfrm>
          <a:prstGeom prst="rightBrace">
            <a:avLst>
              <a:gd name="adj1" fmla="val 52663"/>
              <a:gd name="adj2" fmla="val 50000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330">
            <a:extLst>
              <a:ext uri="{FF2B5EF4-FFF2-40B4-BE49-F238E27FC236}">
                <a16:creationId xmlns:a16="http://schemas.microsoft.com/office/drawing/2014/main" id="{B07C8168-87BC-CB42-B39C-8006FADC432E}"/>
              </a:ext>
            </a:extLst>
          </p:cNvPr>
          <p:cNvSpPr txBox="1"/>
          <p:nvPr/>
        </p:nvSpPr>
        <p:spPr>
          <a:xfrm>
            <a:off x="7055973" y="2890058"/>
            <a:ext cx="14700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/>
              <a:t>d-vectors</a:t>
            </a:r>
            <a:endParaRPr sz="1800" i="1"/>
          </a:p>
        </p:txBody>
      </p:sp>
      <p:sp>
        <p:nvSpPr>
          <p:cNvPr id="27" name="Shape 331">
            <a:extLst>
              <a:ext uri="{FF2B5EF4-FFF2-40B4-BE49-F238E27FC236}">
                <a16:creationId xmlns:a16="http://schemas.microsoft.com/office/drawing/2014/main" id="{266EA822-3E02-C84D-9D66-92E30F61C990}"/>
              </a:ext>
            </a:extLst>
          </p:cNvPr>
          <p:cNvSpPr/>
          <p:nvPr/>
        </p:nvSpPr>
        <p:spPr>
          <a:xfrm>
            <a:off x="2007875" y="3756123"/>
            <a:ext cx="1085100" cy="1422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332">
            <a:extLst>
              <a:ext uri="{FF2B5EF4-FFF2-40B4-BE49-F238E27FC236}">
                <a16:creationId xmlns:a16="http://schemas.microsoft.com/office/drawing/2014/main" id="{4892D2FA-8BDC-404E-AA7C-BCA7B74C54E4}"/>
              </a:ext>
            </a:extLst>
          </p:cNvPr>
          <p:cNvSpPr/>
          <p:nvPr/>
        </p:nvSpPr>
        <p:spPr>
          <a:xfrm>
            <a:off x="3092974" y="3756123"/>
            <a:ext cx="1085100" cy="1422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Shape 333">
            <a:extLst>
              <a:ext uri="{FF2B5EF4-FFF2-40B4-BE49-F238E27FC236}">
                <a16:creationId xmlns:a16="http://schemas.microsoft.com/office/drawing/2014/main" id="{72939495-013C-7746-826D-13651B7DDE85}"/>
              </a:ext>
            </a:extLst>
          </p:cNvPr>
          <p:cNvSpPr txBox="1"/>
          <p:nvPr/>
        </p:nvSpPr>
        <p:spPr>
          <a:xfrm>
            <a:off x="4287299" y="3244400"/>
            <a:ext cx="14700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…… </a:t>
            </a:r>
            <a:endParaRPr sz="4800"/>
          </a:p>
        </p:txBody>
      </p:sp>
      <p:sp>
        <p:nvSpPr>
          <p:cNvPr id="30" name="Shape 334">
            <a:extLst>
              <a:ext uri="{FF2B5EF4-FFF2-40B4-BE49-F238E27FC236}">
                <a16:creationId xmlns:a16="http://schemas.microsoft.com/office/drawing/2014/main" id="{BF6CED5A-CCCA-3C47-A5E0-4E545C5FD8FC}"/>
              </a:ext>
            </a:extLst>
          </p:cNvPr>
          <p:cNvSpPr/>
          <p:nvPr/>
        </p:nvSpPr>
        <p:spPr>
          <a:xfrm rot="-5400000">
            <a:off x="2467025" y="3042132"/>
            <a:ext cx="166800" cy="1071300"/>
          </a:xfrm>
          <a:prstGeom prst="leftBrace">
            <a:avLst>
              <a:gd name="adj1" fmla="val 29491"/>
              <a:gd name="adj2" fmla="val 50000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Shape 335">
            <a:extLst>
              <a:ext uri="{FF2B5EF4-FFF2-40B4-BE49-F238E27FC236}">
                <a16:creationId xmlns:a16="http://schemas.microsoft.com/office/drawing/2014/main" id="{412C0590-5964-B84A-974A-9441C05D1DAE}"/>
              </a:ext>
            </a:extLst>
          </p:cNvPr>
          <p:cNvSpPr/>
          <p:nvPr/>
        </p:nvSpPr>
        <p:spPr>
          <a:xfrm rot="-5400000">
            <a:off x="3559024" y="3042132"/>
            <a:ext cx="166800" cy="1071300"/>
          </a:xfrm>
          <a:prstGeom prst="leftBrace">
            <a:avLst>
              <a:gd name="adj1" fmla="val 29491"/>
              <a:gd name="adj2" fmla="val 50000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Shape 336">
            <a:extLst>
              <a:ext uri="{FF2B5EF4-FFF2-40B4-BE49-F238E27FC236}">
                <a16:creationId xmlns:a16="http://schemas.microsoft.com/office/drawing/2014/main" id="{07AD4487-40B7-6445-A5D0-5AEAD7ABE2C1}"/>
              </a:ext>
            </a:extLst>
          </p:cNvPr>
          <p:cNvSpPr/>
          <p:nvPr/>
        </p:nvSpPr>
        <p:spPr>
          <a:xfrm>
            <a:off x="6950948" y="3542680"/>
            <a:ext cx="254400" cy="577200"/>
          </a:xfrm>
          <a:prstGeom prst="rightBrace">
            <a:avLst>
              <a:gd name="adj1" fmla="val 52663"/>
              <a:gd name="adj2" fmla="val 50000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7">
            <a:extLst>
              <a:ext uri="{FF2B5EF4-FFF2-40B4-BE49-F238E27FC236}">
                <a16:creationId xmlns:a16="http://schemas.microsoft.com/office/drawing/2014/main" id="{06236947-B0D2-914A-8CDF-6EB0F0EF81B3}"/>
              </a:ext>
            </a:extLst>
          </p:cNvPr>
          <p:cNvSpPr txBox="1"/>
          <p:nvPr/>
        </p:nvSpPr>
        <p:spPr>
          <a:xfrm>
            <a:off x="7055973" y="3636845"/>
            <a:ext cx="14700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/>
              <a:t>segments</a:t>
            </a:r>
            <a:endParaRPr sz="1800" i="1"/>
          </a:p>
        </p:txBody>
      </p:sp>
      <p:sp>
        <p:nvSpPr>
          <p:cNvPr id="34" name="Shape 338">
            <a:extLst>
              <a:ext uri="{FF2B5EF4-FFF2-40B4-BE49-F238E27FC236}">
                <a16:creationId xmlns:a16="http://schemas.microsoft.com/office/drawing/2014/main" id="{C27BC106-F4D9-B245-9D54-E4796A4F56E8}"/>
              </a:ext>
            </a:extLst>
          </p:cNvPr>
          <p:cNvSpPr/>
          <p:nvPr/>
        </p:nvSpPr>
        <p:spPr>
          <a:xfrm>
            <a:off x="922775" y="3754817"/>
            <a:ext cx="1085100" cy="1422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339">
            <a:extLst>
              <a:ext uri="{FF2B5EF4-FFF2-40B4-BE49-F238E27FC236}">
                <a16:creationId xmlns:a16="http://schemas.microsoft.com/office/drawing/2014/main" id="{B48F9571-2182-6F46-9C42-416C05B9F88D}"/>
              </a:ext>
            </a:extLst>
          </p:cNvPr>
          <p:cNvSpPr/>
          <p:nvPr/>
        </p:nvSpPr>
        <p:spPr>
          <a:xfrm>
            <a:off x="2006075" y="4440678"/>
            <a:ext cx="2172000" cy="142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340">
            <a:extLst>
              <a:ext uri="{FF2B5EF4-FFF2-40B4-BE49-F238E27FC236}">
                <a16:creationId xmlns:a16="http://schemas.microsoft.com/office/drawing/2014/main" id="{3472CDB2-6A4B-DB4E-B644-D924D6D6C5A0}"/>
              </a:ext>
            </a:extLst>
          </p:cNvPr>
          <p:cNvSpPr txBox="1"/>
          <p:nvPr/>
        </p:nvSpPr>
        <p:spPr>
          <a:xfrm>
            <a:off x="4287299" y="3928954"/>
            <a:ext cx="14700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…… </a:t>
            </a:r>
            <a:endParaRPr sz="4800"/>
          </a:p>
        </p:txBody>
      </p:sp>
      <p:sp>
        <p:nvSpPr>
          <p:cNvPr id="37" name="Shape 341">
            <a:extLst>
              <a:ext uri="{FF2B5EF4-FFF2-40B4-BE49-F238E27FC236}">
                <a16:creationId xmlns:a16="http://schemas.microsoft.com/office/drawing/2014/main" id="{1936EE7B-52B8-6E4B-8D3E-839AD332AF55}"/>
              </a:ext>
            </a:extLst>
          </p:cNvPr>
          <p:cNvSpPr/>
          <p:nvPr/>
        </p:nvSpPr>
        <p:spPr>
          <a:xfrm>
            <a:off x="5723924" y="4444680"/>
            <a:ext cx="1085100" cy="1422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42">
            <a:extLst>
              <a:ext uri="{FF2B5EF4-FFF2-40B4-BE49-F238E27FC236}">
                <a16:creationId xmlns:a16="http://schemas.microsoft.com/office/drawing/2014/main" id="{94DCECB0-D5C0-1E44-A09F-96562DFEA867}"/>
              </a:ext>
            </a:extLst>
          </p:cNvPr>
          <p:cNvSpPr/>
          <p:nvPr/>
        </p:nvSpPr>
        <p:spPr>
          <a:xfrm>
            <a:off x="6950948" y="4227234"/>
            <a:ext cx="254400" cy="577200"/>
          </a:xfrm>
          <a:prstGeom prst="rightBrace">
            <a:avLst>
              <a:gd name="adj1" fmla="val 52663"/>
              <a:gd name="adj2" fmla="val 50000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43">
            <a:extLst>
              <a:ext uri="{FF2B5EF4-FFF2-40B4-BE49-F238E27FC236}">
                <a16:creationId xmlns:a16="http://schemas.microsoft.com/office/drawing/2014/main" id="{B7CE1728-0885-E746-B12A-D65EF49F7E6A}"/>
              </a:ext>
            </a:extLst>
          </p:cNvPr>
          <p:cNvSpPr txBox="1"/>
          <p:nvPr/>
        </p:nvSpPr>
        <p:spPr>
          <a:xfrm>
            <a:off x="7052948" y="4321400"/>
            <a:ext cx="14700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/>
              <a:t>diarization results</a:t>
            </a:r>
            <a:endParaRPr sz="1800" i="1"/>
          </a:p>
        </p:txBody>
      </p:sp>
      <p:sp>
        <p:nvSpPr>
          <p:cNvPr id="40" name="Shape 344">
            <a:extLst>
              <a:ext uri="{FF2B5EF4-FFF2-40B4-BE49-F238E27FC236}">
                <a16:creationId xmlns:a16="http://schemas.microsoft.com/office/drawing/2014/main" id="{895C5016-4484-6F41-AD12-6AC93D27F5AC}"/>
              </a:ext>
            </a:extLst>
          </p:cNvPr>
          <p:cNvSpPr/>
          <p:nvPr/>
        </p:nvSpPr>
        <p:spPr>
          <a:xfrm>
            <a:off x="4268274" y="2481526"/>
            <a:ext cx="1522800" cy="479400"/>
          </a:xfrm>
          <a:prstGeom prst="downArrow">
            <a:avLst>
              <a:gd name="adj1" fmla="val 71037"/>
              <a:gd name="adj2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Run LSTM</a:t>
            </a:r>
            <a:endParaRPr b="1"/>
          </a:p>
        </p:txBody>
      </p:sp>
      <p:sp>
        <p:nvSpPr>
          <p:cNvPr id="41" name="Shape 345">
            <a:extLst>
              <a:ext uri="{FF2B5EF4-FFF2-40B4-BE49-F238E27FC236}">
                <a16:creationId xmlns:a16="http://schemas.microsoft.com/office/drawing/2014/main" id="{6DA08A7F-BA26-EC4D-B299-301F329BE054}"/>
              </a:ext>
            </a:extLst>
          </p:cNvPr>
          <p:cNvSpPr/>
          <p:nvPr/>
        </p:nvSpPr>
        <p:spPr>
          <a:xfrm>
            <a:off x="4268274" y="3300754"/>
            <a:ext cx="1522800" cy="479400"/>
          </a:xfrm>
          <a:prstGeom prst="downArrow">
            <a:avLst>
              <a:gd name="adj1" fmla="val 71037"/>
              <a:gd name="adj2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Aggregate</a:t>
            </a:r>
            <a:endParaRPr b="1"/>
          </a:p>
        </p:txBody>
      </p:sp>
      <p:sp>
        <p:nvSpPr>
          <p:cNvPr id="42" name="Shape 346">
            <a:extLst>
              <a:ext uri="{FF2B5EF4-FFF2-40B4-BE49-F238E27FC236}">
                <a16:creationId xmlns:a16="http://schemas.microsoft.com/office/drawing/2014/main" id="{B005EBD9-DA5F-1D43-BFFF-43151B8E4D8A}"/>
              </a:ext>
            </a:extLst>
          </p:cNvPr>
          <p:cNvSpPr/>
          <p:nvPr/>
        </p:nvSpPr>
        <p:spPr>
          <a:xfrm>
            <a:off x="4268274" y="3980654"/>
            <a:ext cx="1522800" cy="479400"/>
          </a:xfrm>
          <a:prstGeom prst="downArrow">
            <a:avLst>
              <a:gd name="adj1" fmla="val 71037"/>
              <a:gd name="adj2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Cluster</a:t>
            </a:r>
            <a:endParaRPr b="1"/>
          </a:p>
        </p:txBody>
      </p:sp>
      <p:cxnSp>
        <p:nvCxnSpPr>
          <p:cNvPr id="43" name="Shape 347">
            <a:extLst>
              <a:ext uri="{FF2B5EF4-FFF2-40B4-BE49-F238E27FC236}">
                <a16:creationId xmlns:a16="http://schemas.microsoft.com/office/drawing/2014/main" id="{AEAAD9F6-D094-D642-9931-9626776DE87B}"/>
              </a:ext>
            </a:extLst>
          </p:cNvPr>
          <p:cNvCxnSpPr>
            <a:stCxn id="44" idx="3"/>
            <a:endCxn id="45" idx="3"/>
          </p:cNvCxnSpPr>
          <p:nvPr/>
        </p:nvCxnSpPr>
        <p:spPr>
          <a:xfrm flipH="1">
            <a:off x="6809024" y="2379017"/>
            <a:ext cx="6900" cy="804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4" name="Shape 348">
            <a:extLst>
              <a:ext uri="{FF2B5EF4-FFF2-40B4-BE49-F238E27FC236}">
                <a16:creationId xmlns:a16="http://schemas.microsoft.com/office/drawing/2014/main" id="{B5504F47-82E8-5D43-8943-3547324D2EB7}"/>
              </a:ext>
            </a:extLst>
          </p:cNvPr>
          <p:cNvSpPr/>
          <p:nvPr/>
        </p:nvSpPr>
        <p:spPr>
          <a:xfrm>
            <a:off x="5730824" y="2307917"/>
            <a:ext cx="1085100" cy="1422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Shape 349">
            <a:extLst>
              <a:ext uri="{FF2B5EF4-FFF2-40B4-BE49-F238E27FC236}">
                <a16:creationId xmlns:a16="http://schemas.microsoft.com/office/drawing/2014/main" id="{8F88438E-FC1F-B44D-918C-FE062BE3F76F}"/>
              </a:ext>
            </a:extLst>
          </p:cNvPr>
          <p:cNvSpPr/>
          <p:nvPr/>
        </p:nvSpPr>
        <p:spPr>
          <a:xfrm>
            <a:off x="6737623" y="3020586"/>
            <a:ext cx="71400" cy="326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Shape 350">
            <a:extLst>
              <a:ext uri="{FF2B5EF4-FFF2-40B4-BE49-F238E27FC236}">
                <a16:creationId xmlns:a16="http://schemas.microsoft.com/office/drawing/2014/main" id="{5C3AFF4C-C6BD-C549-B3AC-18913234BF1E}"/>
              </a:ext>
            </a:extLst>
          </p:cNvPr>
          <p:cNvSpPr/>
          <p:nvPr/>
        </p:nvSpPr>
        <p:spPr>
          <a:xfrm>
            <a:off x="4268274" y="1548043"/>
            <a:ext cx="1522800" cy="479400"/>
          </a:xfrm>
          <a:prstGeom prst="downArrow">
            <a:avLst>
              <a:gd name="adj1" fmla="val 71037"/>
              <a:gd name="adj2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Process</a:t>
            </a:r>
            <a:endParaRPr b="1"/>
          </a:p>
        </p:txBody>
      </p:sp>
      <p:sp>
        <p:nvSpPr>
          <p:cNvPr id="47" name="Shape 351">
            <a:extLst>
              <a:ext uri="{FF2B5EF4-FFF2-40B4-BE49-F238E27FC236}">
                <a16:creationId xmlns:a16="http://schemas.microsoft.com/office/drawing/2014/main" id="{C92E2922-79BA-454D-9FDA-EF6ACBD7FBED}"/>
              </a:ext>
            </a:extLst>
          </p:cNvPr>
          <p:cNvSpPr/>
          <p:nvPr/>
        </p:nvSpPr>
        <p:spPr>
          <a:xfrm>
            <a:off x="5723924" y="3754817"/>
            <a:ext cx="1085100" cy="1422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352">
            <a:extLst>
              <a:ext uri="{FF2B5EF4-FFF2-40B4-BE49-F238E27FC236}">
                <a16:creationId xmlns:a16="http://schemas.microsoft.com/office/drawing/2014/main" id="{2699C3E6-ED70-E64B-BD87-779F8A659859}"/>
              </a:ext>
            </a:extLst>
          </p:cNvPr>
          <p:cNvSpPr/>
          <p:nvPr/>
        </p:nvSpPr>
        <p:spPr>
          <a:xfrm>
            <a:off x="922775" y="4439371"/>
            <a:ext cx="1085100" cy="142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243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540100" y="703050"/>
            <a:ext cx="80352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3: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Speaker Embeddings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8925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From </a:t>
            </a:r>
            <a:r>
              <a:rPr lang="en" dirty="0" err="1"/>
              <a:t>i</a:t>
            </a:r>
            <a:r>
              <a:rPr lang="en" dirty="0"/>
              <a:t>-vectors to d-vectors</a:t>
            </a:r>
            <a:endParaRPr dirty="0"/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180900" y="1143699"/>
            <a:ext cx="8782200" cy="3754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We need to extract speaker-discriminative features from audio</a:t>
            </a:r>
          </a:p>
          <a:p>
            <a:pPr lvl="1" fontAlgn="base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Utterances of same speaker: similar embeddings</a:t>
            </a:r>
          </a:p>
          <a:p>
            <a:pPr lvl="1" fontAlgn="base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Utterances of different speakers: distinct embeddings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555E912-3F18-A94B-95FA-D018A6D29D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475877"/>
              </p:ext>
            </p:extLst>
          </p:nvPr>
        </p:nvGraphicFramePr>
        <p:xfrm>
          <a:off x="517451" y="3264246"/>
          <a:ext cx="8109098" cy="574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B74651-A9BD-1A42-BAAD-C1B35EE29420}"/>
              </a:ext>
            </a:extLst>
          </p:cNvPr>
          <p:cNvCxnSpPr>
            <a:cxnSpLocks/>
          </p:cNvCxnSpPr>
          <p:nvPr/>
        </p:nvCxnSpPr>
        <p:spPr>
          <a:xfrm>
            <a:off x="623777" y="2324986"/>
            <a:ext cx="0" cy="93926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299F2A-B340-DD42-83D3-35D29BD7C1BA}"/>
              </a:ext>
            </a:extLst>
          </p:cNvPr>
          <p:cNvCxnSpPr>
            <a:cxnSpLocks/>
          </p:cNvCxnSpPr>
          <p:nvPr/>
        </p:nvCxnSpPr>
        <p:spPr>
          <a:xfrm>
            <a:off x="3817088" y="3838405"/>
            <a:ext cx="0" cy="93926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752BB5-24BB-774F-BBA8-77F2665B5700}"/>
              </a:ext>
            </a:extLst>
          </p:cNvPr>
          <p:cNvCxnSpPr>
            <a:cxnSpLocks/>
          </p:cNvCxnSpPr>
          <p:nvPr/>
        </p:nvCxnSpPr>
        <p:spPr>
          <a:xfrm>
            <a:off x="5358809" y="2324986"/>
            <a:ext cx="0" cy="93926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8B93C9-400D-9547-9C19-EC92FACA0BA0}"/>
              </a:ext>
            </a:extLst>
          </p:cNvPr>
          <p:cNvCxnSpPr>
            <a:cxnSpLocks/>
          </p:cNvCxnSpPr>
          <p:nvPr/>
        </p:nvCxnSpPr>
        <p:spPr>
          <a:xfrm>
            <a:off x="6914707" y="3838405"/>
            <a:ext cx="0" cy="93926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61CA21B-045C-3949-A2B3-3E6CDDAFEEB4}"/>
              </a:ext>
            </a:extLst>
          </p:cNvPr>
          <p:cNvSpPr txBox="1"/>
          <p:nvPr/>
        </p:nvSpPr>
        <p:spPr>
          <a:xfrm>
            <a:off x="730104" y="2444649"/>
            <a:ext cx="1630326" cy="69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Najim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Dehak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i-vector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1D2138-258E-CD4E-A87B-F1A832555C32}"/>
              </a:ext>
            </a:extLst>
          </p:cNvPr>
          <p:cNvSpPr txBox="1"/>
          <p:nvPr/>
        </p:nvSpPr>
        <p:spPr>
          <a:xfrm>
            <a:off x="3928728" y="3958067"/>
            <a:ext cx="1791587" cy="69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Florian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Schroff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Triplet loss (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FaceNet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237152-7AF0-9A4C-B4D6-24DCA0D4818D}"/>
              </a:ext>
            </a:extLst>
          </p:cNvPr>
          <p:cNvSpPr txBox="1"/>
          <p:nvPr/>
        </p:nvSpPr>
        <p:spPr>
          <a:xfrm>
            <a:off x="5442096" y="2440212"/>
            <a:ext cx="1791587" cy="69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Georg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Heigold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E2E loss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BE5E9A-3164-7A47-96FD-79CDBC1A7565}"/>
              </a:ext>
            </a:extLst>
          </p:cNvPr>
          <p:cNvSpPr txBox="1"/>
          <p:nvPr/>
        </p:nvSpPr>
        <p:spPr>
          <a:xfrm>
            <a:off x="7008625" y="3958067"/>
            <a:ext cx="1791587" cy="69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 Wan, 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endParaRPr lang="en-US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GE2E loss</a:t>
            </a:r>
          </a:p>
        </p:txBody>
      </p:sp>
    </p:spTree>
    <p:extLst>
      <p:ext uri="{BB962C8B-B14F-4D97-AF65-F5344CB8AC3E}">
        <p14:creationId xmlns:p14="http://schemas.microsoft.com/office/powerpoint/2010/main" val="2425975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7633500" y="1095825"/>
            <a:ext cx="1070100" cy="2987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42888" dist="76200" dir="3720000" algn="bl" rotWithShape="0">
              <a:srgbClr val="434343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3744050" y="1095825"/>
            <a:ext cx="2803200" cy="2987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42888" dist="76200" dir="3720000" algn="bl" rotWithShape="0">
              <a:srgbClr val="434343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427200" y="1098925"/>
            <a:ext cx="2410800" cy="2987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42888" dist="76200" dir="3720000" algn="bl" rotWithShape="0">
              <a:srgbClr val="434343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d-vector: Audio to embedding</a:t>
            </a:r>
            <a:endParaRPr dirty="0"/>
          </a:p>
        </p:txBody>
      </p:sp>
      <p:grpSp>
        <p:nvGrpSpPr>
          <p:cNvPr id="155" name="Shape 155"/>
          <p:cNvGrpSpPr/>
          <p:nvPr/>
        </p:nvGrpSpPr>
        <p:grpSpPr>
          <a:xfrm>
            <a:off x="3937134" y="1245108"/>
            <a:ext cx="2464427" cy="2507932"/>
            <a:chOff x="2852400" y="1288600"/>
            <a:chExt cx="3214750" cy="3271500"/>
          </a:xfrm>
        </p:grpSpPr>
        <p:grpSp>
          <p:nvGrpSpPr>
            <p:cNvPr id="156" name="Shape 156"/>
            <p:cNvGrpSpPr/>
            <p:nvPr/>
          </p:nvGrpSpPr>
          <p:grpSpPr>
            <a:xfrm>
              <a:off x="2852400" y="2099500"/>
              <a:ext cx="834000" cy="2460600"/>
              <a:chOff x="1283625" y="1283550"/>
              <a:chExt cx="834000" cy="2460600"/>
            </a:xfrm>
          </p:grpSpPr>
          <p:sp>
            <p:nvSpPr>
              <p:cNvPr id="157" name="Shape 157"/>
              <p:cNvSpPr/>
              <p:nvPr/>
            </p:nvSpPr>
            <p:spPr>
              <a:xfrm>
                <a:off x="1436475" y="3215850"/>
                <a:ext cx="528300" cy="528300"/>
              </a:xfrm>
              <a:prstGeom prst="ellipse">
                <a:avLst/>
              </a:prstGeom>
              <a:solidFill>
                <a:srgbClr val="CFE2F3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>
                <a:off x="1283625" y="2571750"/>
                <a:ext cx="834000" cy="421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LSTM</a:t>
                </a:r>
                <a:endParaRPr sz="10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Cell</a:t>
                </a:r>
                <a:endParaRPr sz="1000"/>
              </a:p>
            </p:txBody>
          </p:sp>
          <p:sp>
            <p:nvSpPr>
              <p:cNvPr id="159" name="Shape 159"/>
              <p:cNvSpPr/>
              <p:nvPr/>
            </p:nvSpPr>
            <p:spPr>
              <a:xfrm>
                <a:off x="1283625" y="1283550"/>
                <a:ext cx="834000" cy="421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LSTM</a:t>
                </a:r>
                <a:endParaRPr sz="10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Cell</a:t>
                </a:r>
                <a:endParaRPr sz="1000"/>
              </a:p>
            </p:txBody>
          </p:sp>
          <p:sp>
            <p:nvSpPr>
              <p:cNvPr id="160" name="Shape 160"/>
              <p:cNvSpPr/>
              <p:nvPr/>
            </p:nvSpPr>
            <p:spPr>
              <a:xfrm>
                <a:off x="1283625" y="1927650"/>
                <a:ext cx="834000" cy="421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LSTM</a:t>
                </a:r>
                <a:endParaRPr sz="10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Cell</a:t>
                </a:r>
                <a:endParaRPr sz="1000"/>
              </a:p>
            </p:txBody>
          </p:sp>
          <p:cxnSp>
            <p:nvCxnSpPr>
              <p:cNvPr id="161" name="Shape 161"/>
              <p:cNvCxnSpPr>
                <a:stCxn id="157" idx="0"/>
                <a:endCxn id="158" idx="2"/>
              </p:cNvCxnSpPr>
              <p:nvPr/>
            </p:nvCxnSpPr>
            <p:spPr>
              <a:xfrm rot="10800000">
                <a:off x="1700625" y="2993250"/>
                <a:ext cx="0" cy="222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162" name="Shape 162"/>
              <p:cNvCxnSpPr>
                <a:stCxn id="158" idx="0"/>
                <a:endCxn id="160" idx="2"/>
              </p:cNvCxnSpPr>
              <p:nvPr/>
            </p:nvCxnSpPr>
            <p:spPr>
              <a:xfrm rot="10800000">
                <a:off x="1700625" y="2349150"/>
                <a:ext cx="0" cy="222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163" name="Shape 163"/>
              <p:cNvCxnSpPr>
                <a:stCxn id="160" idx="0"/>
                <a:endCxn id="159" idx="2"/>
              </p:cNvCxnSpPr>
              <p:nvPr/>
            </p:nvCxnSpPr>
            <p:spPr>
              <a:xfrm rot="10800000">
                <a:off x="1700625" y="1705050"/>
                <a:ext cx="0" cy="222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</p:grpSp>
        <p:cxnSp>
          <p:nvCxnSpPr>
            <p:cNvPr id="164" name="Shape 164"/>
            <p:cNvCxnSpPr>
              <a:stCxn id="165" idx="0"/>
              <a:endCxn id="166" idx="4"/>
            </p:cNvCxnSpPr>
            <p:nvPr/>
          </p:nvCxnSpPr>
          <p:spPr>
            <a:xfrm rot="10800000">
              <a:off x="5650150" y="1816900"/>
              <a:ext cx="0" cy="2826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grpSp>
          <p:nvGrpSpPr>
            <p:cNvPr id="167" name="Shape 167"/>
            <p:cNvGrpSpPr/>
            <p:nvPr/>
          </p:nvGrpSpPr>
          <p:grpSpPr>
            <a:xfrm>
              <a:off x="4042775" y="2099500"/>
              <a:ext cx="834000" cy="2460600"/>
              <a:chOff x="1283625" y="1283550"/>
              <a:chExt cx="834000" cy="2460600"/>
            </a:xfrm>
          </p:grpSpPr>
          <p:sp>
            <p:nvSpPr>
              <p:cNvPr id="168" name="Shape 168"/>
              <p:cNvSpPr/>
              <p:nvPr/>
            </p:nvSpPr>
            <p:spPr>
              <a:xfrm>
                <a:off x="1436475" y="3215850"/>
                <a:ext cx="528300" cy="528300"/>
              </a:xfrm>
              <a:prstGeom prst="ellipse">
                <a:avLst/>
              </a:prstGeom>
              <a:solidFill>
                <a:srgbClr val="CFE2F3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Shape 169"/>
              <p:cNvSpPr/>
              <p:nvPr/>
            </p:nvSpPr>
            <p:spPr>
              <a:xfrm>
                <a:off x="1283625" y="2571750"/>
                <a:ext cx="834000" cy="421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LSTM</a:t>
                </a:r>
                <a:endParaRPr sz="10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Cell</a:t>
                </a:r>
                <a:endParaRPr sz="1000"/>
              </a:p>
            </p:txBody>
          </p:sp>
          <p:sp>
            <p:nvSpPr>
              <p:cNvPr id="170" name="Shape 170"/>
              <p:cNvSpPr/>
              <p:nvPr/>
            </p:nvSpPr>
            <p:spPr>
              <a:xfrm>
                <a:off x="1283625" y="1283550"/>
                <a:ext cx="834000" cy="421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LSTM</a:t>
                </a:r>
                <a:endParaRPr sz="10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Cell</a:t>
                </a:r>
                <a:endParaRPr sz="1000"/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1283625" y="1927650"/>
                <a:ext cx="834000" cy="421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LSTM</a:t>
                </a:r>
                <a:endParaRPr sz="10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Cell</a:t>
                </a:r>
                <a:endParaRPr sz="1000"/>
              </a:p>
            </p:txBody>
          </p:sp>
          <p:cxnSp>
            <p:nvCxnSpPr>
              <p:cNvPr id="172" name="Shape 172"/>
              <p:cNvCxnSpPr>
                <a:stCxn id="168" idx="0"/>
                <a:endCxn id="169" idx="2"/>
              </p:cNvCxnSpPr>
              <p:nvPr/>
            </p:nvCxnSpPr>
            <p:spPr>
              <a:xfrm rot="10800000">
                <a:off x="1700625" y="2993250"/>
                <a:ext cx="0" cy="222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173" name="Shape 173"/>
              <p:cNvCxnSpPr>
                <a:stCxn id="169" idx="0"/>
                <a:endCxn id="171" idx="2"/>
              </p:cNvCxnSpPr>
              <p:nvPr/>
            </p:nvCxnSpPr>
            <p:spPr>
              <a:xfrm rot="10800000">
                <a:off x="1700625" y="2349150"/>
                <a:ext cx="0" cy="222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174" name="Shape 174"/>
              <p:cNvCxnSpPr>
                <a:stCxn id="171" idx="0"/>
                <a:endCxn id="170" idx="2"/>
              </p:cNvCxnSpPr>
              <p:nvPr/>
            </p:nvCxnSpPr>
            <p:spPr>
              <a:xfrm rot="10800000">
                <a:off x="1700625" y="1705050"/>
                <a:ext cx="0" cy="222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</p:grpSp>
        <p:grpSp>
          <p:nvGrpSpPr>
            <p:cNvPr id="175" name="Shape 175"/>
            <p:cNvGrpSpPr/>
            <p:nvPr/>
          </p:nvGrpSpPr>
          <p:grpSpPr>
            <a:xfrm>
              <a:off x="5233150" y="2099500"/>
              <a:ext cx="834000" cy="2460600"/>
              <a:chOff x="1283625" y="1283550"/>
              <a:chExt cx="834000" cy="2460600"/>
            </a:xfrm>
          </p:grpSpPr>
          <p:sp>
            <p:nvSpPr>
              <p:cNvPr id="176" name="Shape 176"/>
              <p:cNvSpPr/>
              <p:nvPr/>
            </p:nvSpPr>
            <p:spPr>
              <a:xfrm>
                <a:off x="1436475" y="3215850"/>
                <a:ext cx="528300" cy="528300"/>
              </a:xfrm>
              <a:prstGeom prst="ellipse">
                <a:avLst/>
              </a:prstGeom>
              <a:solidFill>
                <a:srgbClr val="CFE2F3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>
                <a:off x="1283625" y="2571750"/>
                <a:ext cx="834000" cy="421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LSTM</a:t>
                </a:r>
                <a:endParaRPr sz="10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Cell</a:t>
                </a:r>
                <a:endParaRPr sz="1000"/>
              </a:p>
            </p:txBody>
          </p:sp>
          <p:sp>
            <p:nvSpPr>
              <p:cNvPr id="165" name="Shape 165"/>
              <p:cNvSpPr/>
              <p:nvPr/>
            </p:nvSpPr>
            <p:spPr>
              <a:xfrm>
                <a:off x="1283625" y="1283550"/>
                <a:ext cx="834000" cy="421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LSTM</a:t>
                </a:r>
                <a:endParaRPr sz="10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Cell</a:t>
                </a:r>
                <a:endParaRPr sz="1000"/>
              </a:p>
            </p:txBody>
          </p:sp>
          <p:sp>
            <p:nvSpPr>
              <p:cNvPr id="178" name="Shape 178"/>
              <p:cNvSpPr/>
              <p:nvPr/>
            </p:nvSpPr>
            <p:spPr>
              <a:xfrm>
                <a:off x="1283625" y="1927650"/>
                <a:ext cx="834000" cy="421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LSTM</a:t>
                </a:r>
                <a:endParaRPr sz="10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Cell</a:t>
                </a:r>
                <a:endParaRPr sz="1000"/>
              </a:p>
            </p:txBody>
          </p:sp>
          <p:cxnSp>
            <p:nvCxnSpPr>
              <p:cNvPr id="179" name="Shape 179"/>
              <p:cNvCxnSpPr>
                <a:stCxn id="176" idx="0"/>
                <a:endCxn id="177" idx="2"/>
              </p:cNvCxnSpPr>
              <p:nvPr/>
            </p:nvCxnSpPr>
            <p:spPr>
              <a:xfrm rot="10800000">
                <a:off x="1700625" y="2993250"/>
                <a:ext cx="0" cy="222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180" name="Shape 180"/>
              <p:cNvCxnSpPr>
                <a:stCxn id="177" idx="0"/>
                <a:endCxn id="178" idx="2"/>
              </p:cNvCxnSpPr>
              <p:nvPr/>
            </p:nvCxnSpPr>
            <p:spPr>
              <a:xfrm rot="10800000">
                <a:off x="1700625" y="2349150"/>
                <a:ext cx="0" cy="222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181" name="Shape 181"/>
              <p:cNvCxnSpPr>
                <a:stCxn id="178" idx="0"/>
                <a:endCxn id="165" idx="2"/>
              </p:cNvCxnSpPr>
              <p:nvPr/>
            </p:nvCxnSpPr>
            <p:spPr>
              <a:xfrm rot="10800000">
                <a:off x="1700625" y="1705050"/>
                <a:ext cx="0" cy="222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</p:grpSp>
        <p:cxnSp>
          <p:nvCxnSpPr>
            <p:cNvPr id="182" name="Shape 182"/>
            <p:cNvCxnSpPr>
              <a:stCxn id="159" idx="3"/>
              <a:endCxn id="170" idx="1"/>
            </p:cNvCxnSpPr>
            <p:nvPr/>
          </p:nvCxnSpPr>
          <p:spPr>
            <a:xfrm>
              <a:off x="3686400" y="2310250"/>
              <a:ext cx="3564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3" name="Shape 183"/>
            <p:cNvCxnSpPr>
              <a:stCxn id="169" idx="3"/>
              <a:endCxn id="177" idx="1"/>
            </p:cNvCxnSpPr>
            <p:nvPr/>
          </p:nvCxnSpPr>
          <p:spPr>
            <a:xfrm>
              <a:off x="4876775" y="3598450"/>
              <a:ext cx="3564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4" name="Shape 184"/>
            <p:cNvCxnSpPr>
              <a:stCxn id="171" idx="3"/>
              <a:endCxn id="178" idx="1"/>
            </p:cNvCxnSpPr>
            <p:nvPr/>
          </p:nvCxnSpPr>
          <p:spPr>
            <a:xfrm>
              <a:off x="4876775" y="2954350"/>
              <a:ext cx="3564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5" name="Shape 185"/>
            <p:cNvCxnSpPr>
              <a:stCxn id="170" idx="3"/>
              <a:endCxn id="165" idx="1"/>
            </p:cNvCxnSpPr>
            <p:nvPr/>
          </p:nvCxnSpPr>
          <p:spPr>
            <a:xfrm>
              <a:off x="4876775" y="2310250"/>
              <a:ext cx="3564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" name="Shape 186"/>
            <p:cNvCxnSpPr>
              <a:stCxn id="158" idx="3"/>
              <a:endCxn id="169" idx="1"/>
            </p:cNvCxnSpPr>
            <p:nvPr/>
          </p:nvCxnSpPr>
          <p:spPr>
            <a:xfrm>
              <a:off x="3686400" y="3598450"/>
              <a:ext cx="3564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7" name="Shape 187"/>
            <p:cNvCxnSpPr>
              <a:stCxn id="160" idx="3"/>
              <a:endCxn id="171" idx="1"/>
            </p:cNvCxnSpPr>
            <p:nvPr/>
          </p:nvCxnSpPr>
          <p:spPr>
            <a:xfrm>
              <a:off x="3686400" y="2954350"/>
              <a:ext cx="3564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166" name="Shape 166"/>
            <p:cNvSpPr/>
            <p:nvPr/>
          </p:nvSpPr>
          <p:spPr>
            <a:xfrm>
              <a:off x="5386000" y="1288600"/>
              <a:ext cx="528300" cy="5283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b="13584"/>
          <a:stretch/>
        </p:blipFill>
        <p:spPr>
          <a:xfrm>
            <a:off x="442875" y="1796100"/>
            <a:ext cx="2262299" cy="1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 descr="Screen Shot 2014-04-23 at 6.25.35 PM.png"/>
          <p:cNvPicPr preferRelativeResize="0"/>
          <p:nvPr/>
        </p:nvPicPr>
        <p:blipFill rotWithShape="1">
          <a:blip r:embed="rId4">
            <a:alphaModFix/>
          </a:blip>
          <a:srcRect t="34533" b="35021"/>
          <a:stretch/>
        </p:blipFill>
        <p:spPr>
          <a:xfrm rot="5400000">
            <a:off x="6736025" y="2476949"/>
            <a:ext cx="2855200" cy="2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0525" y="1168890"/>
            <a:ext cx="302700" cy="4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2963550" y="2136125"/>
            <a:ext cx="715200" cy="87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6723700" y="2136125"/>
            <a:ext cx="715200" cy="87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Shape 197"/>
          <p:cNvSpPr/>
          <p:nvPr/>
        </p:nvSpPr>
        <p:spPr>
          <a:xfrm rot="5400000">
            <a:off x="1446025" y="3156100"/>
            <a:ext cx="302700" cy="2308800"/>
          </a:xfrm>
          <a:prstGeom prst="rightBrace">
            <a:avLst>
              <a:gd name="adj1" fmla="val 31152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Shape 198"/>
          <p:cNvSpPr/>
          <p:nvPr/>
        </p:nvSpPr>
        <p:spPr>
          <a:xfrm rot="5400000">
            <a:off x="4970725" y="2908900"/>
            <a:ext cx="302700" cy="2803200"/>
          </a:xfrm>
          <a:prstGeom prst="rightBrace">
            <a:avLst>
              <a:gd name="adj1" fmla="val 31152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 rot="5400000">
            <a:off x="8013075" y="3895750"/>
            <a:ext cx="302700" cy="829500"/>
          </a:xfrm>
          <a:prstGeom prst="rightBrace">
            <a:avLst>
              <a:gd name="adj1" fmla="val 31152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Shape 200"/>
          <p:cNvSpPr txBox="1"/>
          <p:nvPr/>
        </p:nvSpPr>
        <p:spPr>
          <a:xfrm>
            <a:off x="604100" y="4393600"/>
            <a:ext cx="200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Fixed-length segment</a:t>
            </a:r>
            <a:endParaRPr dirty="0"/>
          </a:p>
        </p:txBody>
      </p:sp>
      <p:sp>
        <p:nvSpPr>
          <p:cNvPr id="201" name="Shape 201"/>
          <p:cNvSpPr txBox="1"/>
          <p:nvPr/>
        </p:nvSpPr>
        <p:spPr>
          <a:xfrm>
            <a:off x="3776850" y="4461850"/>
            <a:ext cx="26916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Multi-layer LSTM network</a:t>
            </a:r>
            <a:endParaRPr dirty="0"/>
          </a:p>
        </p:txBody>
      </p:sp>
      <p:sp>
        <p:nvSpPr>
          <p:cNvPr id="202" name="Shape 202"/>
          <p:cNvSpPr txBox="1"/>
          <p:nvPr/>
        </p:nvSpPr>
        <p:spPr>
          <a:xfrm>
            <a:off x="7535225" y="4461850"/>
            <a:ext cx="12030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D-vector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 - Triplet loss</a:t>
            </a:r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Triplet loss:</a:t>
            </a:r>
            <a:endParaRPr dirty="0"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Pros</a:t>
            </a:r>
            <a:r>
              <a:rPr lang="en" dirty="0"/>
              <a:t>: Simple, and correctly models the embedding space</a:t>
            </a:r>
            <a:endParaRPr dirty="0"/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Cons</a:t>
            </a:r>
            <a:r>
              <a:rPr lang="en" dirty="0"/>
              <a:t>: Does NOT simulate </a:t>
            </a:r>
            <a:r>
              <a:rPr lang="en" u="sng" dirty="0"/>
              <a:t>runtime enrollment behavior</a:t>
            </a:r>
            <a:endParaRPr u="sng" dirty="0"/>
          </a:p>
        </p:txBody>
      </p:sp>
      <p:sp>
        <p:nvSpPr>
          <p:cNvPr id="233" name="Shape 233"/>
          <p:cNvSpPr txBox="1"/>
          <p:nvPr/>
        </p:nvSpPr>
        <p:spPr>
          <a:xfrm>
            <a:off x="840100" y="4578675"/>
            <a:ext cx="73038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* </a:t>
            </a:r>
            <a:r>
              <a:rPr lang="en" sz="1000" dirty="0" err="1">
                <a:solidFill>
                  <a:srgbClr val="222222"/>
                </a:solidFill>
                <a:highlight>
                  <a:srgbClr val="FFFFFF"/>
                </a:highlight>
              </a:rPr>
              <a:t>Schroff</a:t>
            </a: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, Florian, Dmitry </a:t>
            </a:r>
            <a:r>
              <a:rPr lang="en" sz="1000" dirty="0" err="1">
                <a:solidFill>
                  <a:srgbClr val="222222"/>
                </a:solidFill>
                <a:highlight>
                  <a:srgbClr val="FFFFFF"/>
                </a:highlight>
              </a:rPr>
              <a:t>Kalenichenko</a:t>
            </a: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, and James </a:t>
            </a:r>
            <a:r>
              <a:rPr lang="en" sz="1000" dirty="0" err="1">
                <a:solidFill>
                  <a:srgbClr val="222222"/>
                </a:solidFill>
                <a:highlight>
                  <a:srgbClr val="FFFFFF"/>
                </a:highlight>
              </a:rPr>
              <a:t>Philbin</a:t>
            </a: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. "</a:t>
            </a:r>
            <a:r>
              <a:rPr lang="en" sz="1000" dirty="0" err="1">
                <a:solidFill>
                  <a:srgbClr val="222222"/>
                </a:solidFill>
                <a:highlight>
                  <a:srgbClr val="FFFFFF"/>
                </a:highlight>
              </a:rPr>
              <a:t>FaceNet</a:t>
            </a: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: A unified embedding for face recognition and clustering." </a:t>
            </a:r>
            <a:r>
              <a:rPr lang="en" sz="1000" i="1" dirty="0">
                <a:solidFill>
                  <a:srgbClr val="222222"/>
                </a:solidFill>
                <a:highlight>
                  <a:srgbClr val="FFFFFF"/>
                </a:highlight>
              </a:rPr>
              <a:t>Proceedings of the IEEE conference on computer vision and pattern recognition</a:t>
            </a:r>
            <a:r>
              <a:rPr lang="en" sz="1000" dirty="0">
                <a:solidFill>
                  <a:srgbClr val="222222"/>
                </a:solidFill>
                <a:highlight>
                  <a:srgbClr val="FFFFFF"/>
                </a:highlight>
              </a:rPr>
              <a:t>. 2015.</a:t>
            </a:r>
            <a:endParaRPr dirty="0"/>
          </a:p>
        </p:txBody>
      </p:sp>
      <p:grpSp>
        <p:nvGrpSpPr>
          <p:cNvPr id="234" name="Shape 234"/>
          <p:cNvGrpSpPr/>
          <p:nvPr/>
        </p:nvGrpSpPr>
        <p:grpSpPr>
          <a:xfrm>
            <a:off x="791100" y="1997250"/>
            <a:ext cx="3593370" cy="1194125"/>
            <a:chOff x="791100" y="1768650"/>
            <a:chExt cx="3593370" cy="1194125"/>
          </a:xfrm>
        </p:grpSpPr>
        <p:pic>
          <p:nvPicPr>
            <p:cNvPr id="235" name="Shape 2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1100" y="1768650"/>
              <a:ext cx="3557950" cy="39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Shape 236"/>
            <p:cNvSpPr/>
            <p:nvPr/>
          </p:nvSpPr>
          <p:spPr>
            <a:xfrm rot="5400000">
              <a:off x="1884625" y="1713150"/>
              <a:ext cx="199800" cy="1311600"/>
            </a:xfrm>
            <a:prstGeom prst="rightBrace">
              <a:avLst>
                <a:gd name="adj1" fmla="val 31152"/>
                <a:gd name="adj2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 txBox="1"/>
            <p:nvPr/>
          </p:nvSpPr>
          <p:spPr>
            <a:xfrm>
              <a:off x="1252520" y="2526575"/>
              <a:ext cx="1380300" cy="43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pair of same speaker (pos)</a:t>
              </a: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 rot="5400000">
              <a:off x="3593350" y="1713150"/>
              <a:ext cx="199800" cy="1311600"/>
            </a:xfrm>
            <a:prstGeom prst="rightBrace">
              <a:avLst>
                <a:gd name="adj1" fmla="val 31152"/>
                <a:gd name="adj2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 txBox="1"/>
            <p:nvPr/>
          </p:nvSpPr>
          <p:spPr>
            <a:xfrm>
              <a:off x="3004170" y="2526563"/>
              <a:ext cx="1380300" cy="43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pair of diff speakers (neg)</a:t>
              </a:r>
              <a:endParaRPr/>
            </a:p>
          </p:txBody>
        </p:sp>
      </p:grpSp>
      <p:grpSp>
        <p:nvGrpSpPr>
          <p:cNvPr id="240" name="Shape 240"/>
          <p:cNvGrpSpPr/>
          <p:nvPr/>
        </p:nvGrpSpPr>
        <p:grpSpPr>
          <a:xfrm>
            <a:off x="5244388" y="1823325"/>
            <a:ext cx="3386224" cy="1465412"/>
            <a:chOff x="5701588" y="1670925"/>
            <a:chExt cx="3386224" cy="1465412"/>
          </a:xfrm>
        </p:grpSpPr>
        <p:pic>
          <p:nvPicPr>
            <p:cNvPr id="241" name="Shape 2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01588" y="1670925"/>
              <a:ext cx="3386224" cy="889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Shape 242"/>
            <p:cNvSpPr txBox="1"/>
            <p:nvPr/>
          </p:nvSpPr>
          <p:spPr>
            <a:xfrm>
              <a:off x="5903100" y="2560338"/>
              <a:ext cx="29832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Fig. Triplet loss. (image from FaceNet paper)</a:t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171450" y="1680200"/>
            <a:ext cx="4054800" cy="3120300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 - Tuple end-to-end loss</a:t>
            </a:r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Remember the verification runtime behavior</a:t>
            </a:r>
            <a:endParaRPr/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7950" y="1933750"/>
            <a:ext cx="1476410" cy="2624749"/>
          </a:xfrm>
          <a:prstGeom prst="rect">
            <a:avLst/>
          </a:prstGeom>
          <a:noFill/>
          <a:ln>
            <a:noFill/>
          </a:ln>
          <a:effectLst>
            <a:outerShdw blurRad="228600" dist="76200" dir="1860000" algn="bl" rotWithShape="0">
              <a:srgbClr val="000000">
                <a:alpha val="64999"/>
              </a:srgbClr>
            </a:outerShdw>
          </a:effectLst>
        </p:spPr>
      </p:pic>
      <p:sp>
        <p:nvSpPr>
          <p:cNvPr id="251" name="Shape 251"/>
          <p:cNvSpPr/>
          <p:nvPr/>
        </p:nvSpPr>
        <p:spPr>
          <a:xfrm>
            <a:off x="2950088" y="3020675"/>
            <a:ext cx="1165800" cy="3798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</a:t>
            </a: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5104025" y="2846225"/>
            <a:ext cx="1165800" cy="728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Cosine Similarity</a:t>
            </a: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2065975" y="3056225"/>
            <a:ext cx="685800" cy="30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Shape 254"/>
          <p:cNvSpPr/>
          <p:nvPr/>
        </p:nvSpPr>
        <p:spPr>
          <a:xfrm rot="2698937">
            <a:off x="2065925" y="2491590"/>
            <a:ext cx="685823" cy="30886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Shape 255"/>
          <p:cNvSpPr/>
          <p:nvPr/>
        </p:nvSpPr>
        <p:spPr>
          <a:xfrm rot="-2701063">
            <a:off x="2065963" y="3620850"/>
            <a:ext cx="685823" cy="30886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4276325" y="3056225"/>
            <a:ext cx="685800" cy="30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Shape 257"/>
          <p:cNvSpPr/>
          <p:nvPr/>
        </p:nvSpPr>
        <p:spPr>
          <a:xfrm rot="10800000">
            <a:off x="6420988" y="3091775"/>
            <a:ext cx="685800" cy="30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Shape 258"/>
          <p:cNvSpPr/>
          <p:nvPr/>
        </p:nvSpPr>
        <p:spPr>
          <a:xfrm rot="5400000">
            <a:off x="5344025" y="3877300"/>
            <a:ext cx="685800" cy="30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Shape 259"/>
          <p:cNvSpPr txBox="1"/>
          <p:nvPr/>
        </p:nvSpPr>
        <p:spPr>
          <a:xfrm>
            <a:off x="2132000" y="1824813"/>
            <a:ext cx="1511100" cy="7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Collect enrollment utterances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5956252" y="1957413"/>
            <a:ext cx="1511100" cy="7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99999"/>
                </a:solidFill>
              </a:rPr>
              <a:t>Receive verification utterance</a:t>
            </a:r>
            <a:endParaRPr dirty="0">
              <a:solidFill>
                <a:srgbClr val="999999"/>
              </a:solidFill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4931375" y="4295813"/>
            <a:ext cx="1511100" cy="7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Make verification decision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62" name="Shape 262"/>
          <p:cNvSpPr txBox="1"/>
          <p:nvPr/>
        </p:nvSpPr>
        <p:spPr>
          <a:xfrm>
            <a:off x="2065025" y="4175450"/>
            <a:ext cx="20487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A4C2F4"/>
                </a:solidFill>
              </a:rPr>
              <a:t>OFFLINE</a:t>
            </a:r>
            <a:endParaRPr sz="3000" b="1">
              <a:solidFill>
                <a:srgbClr val="A4C2F4"/>
              </a:solidFill>
            </a:endParaRPr>
          </a:p>
        </p:txBody>
      </p:sp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310" y="1850294"/>
            <a:ext cx="1610669" cy="2720573"/>
          </a:xfrm>
          <a:prstGeom prst="rect">
            <a:avLst/>
          </a:prstGeom>
          <a:noFill/>
          <a:ln>
            <a:noFill/>
          </a:ln>
          <a:effectLst>
            <a:outerShdw blurRad="85725" dist="57150" dir="2700000" algn="bl" rotWithShape="0">
              <a:srgbClr val="000000">
                <a:alpha val="55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540100" y="703050"/>
            <a:ext cx="80352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1: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 - Tuple end-to-end loss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Shape 31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0900" y="1143700"/>
                <a:ext cx="4859700" cy="35025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/>
                  <a:t>Pros</a:t>
                </a:r>
                <a:endParaRPr b="1" dirty="0"/>
              </a:p>
              <a:p>
                <a:pPr marL="457200" lvl="0" indent="-342900" rtl="0">
                  <a:spcBef>
                    <a:spcPts val="160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en" dirty="0"/>
                  <a:t>Simulates runtime behavior in the loss function</a:t>
                </a:r>
                <a:endParaRPr dirty="0"/>
              </a:p>
              <a:p>
                <a:pPr marL="457200" lvl="0" indent="-342900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en" dirty="0"/>
                  <a:t>Each </a:t>
                </a:r>
                <a14:m>
                  <m:oMath xmlns:m="http://schemas.openxmlformats.org/officeDocument/2006/math">
                    <m:r>
                      <a:rPr lang="e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" dirty="0"/>
                  <a:t>-tuple contains all utterances involved in a verification decision (unlike triplet)</a:t>
                </a:r>
                <a:endParaRPr dirty="0"/>
              </a:p>
              <a:p>
                <a:pPr marL="0" lvl="0" indent="0" rtl="0">
                  <a:spcBef>
                    <a:spcPts val="1600"/>
                  </a:spcBef>
                  <a:spcAft>
                    <a:spcPts val="0"/>
                  </a:spcAft>
                  <a:buNone/>
                </a:pPr>
                <a:r>
                  <a:rPr lang="en" b="1" dirty="0"/>
                  <a:t>Cons</a:t>
                </a:r>
                <a:endParaRPr b="1" dirty="0"/>
              </a:p>
              <a:p>
                <a:pPr marL="457200" lvl="0" indent="-342900" rtl="0">
                  <a:spcBef>
                    <a:spcPts val="160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en" dirty="0"/>
                  <a:t>Most tuples are </a:t>
                </a:r>
                <a:r>
                  <a:rPr lang="en" u="sng" dirty="0"/>
                  <a:t>easy</a:t>
                </a:r>
                <a:r>
                  <a:rPr lang="en" dirty="0"/>
                  <a:t> - training is inefficient</a:t>
                </a:r>
                <a:endParaRPr dirty="0"/>
              </a:p>
            </p:txBody>
          </p:sp>
        </mc:Choice>
        <mc:Fallback xmlns="">
          <p:sp>
            <p:nvSpPr>
              <p:cNvPr id="314" name="Shape 31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0900" y="1143700"/>
                <a:ext cx="4859700" cy="3502500"/>
              </a:xfrm>
              <a:prstGeom prst="rect">
                <a:avLst/>
              </a:prstGeom>
              <a:blipFill>
                <a:blip r:embed="rId3"/>
                <a:stretch>
                  <a:fillRect l="-781" b="-3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5" name="Shape 315"/>
          <p:cNvGrpSpPr/>
          <p:nvPr/>
        </p:nvGrpSpPr>
        <p:grpSpPr>
          <a:xfrm>
            <a:off x="5166025" y="568025"/>
            <a:ext cx="3761842" cy="4005500"/>
            <a:chOff x="3733800" y="1077625"/>
            <a:chExt cx="3761842" cy="4005500"/>
          </a:xfrm>
        </p:grpSpPr>
        <p:sp>
          <p:nvSpPr>
            <p:cNvPr id="316" name="Shape 316"/>
            <p:cNvSpPr/>
            <p:nvPr/>
          </p:nvSpPr>
          <p:spPr>
            <a:xfrm>
              <a:off x="3863075" y="1509150"/>
              <a:ext cx="3601800" cy="3103500"/>
            </a:xfrm>
            <a:prstGeom prst="roundRect">
              <a:avLst>
                <a:gd name="adj" fmla="val 16667"/>
              </a:avLst>
            </a:prstGeom>
            <a:solidFill>
              <a:srgbClr val="C9DAF8">
                <a:alpha val="51540"/>
              </a:srgbClr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3860775" y="4734825"/>
              <a:ext cx="12270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69138"/>
                  </a:solidFill>
                </a:rPr>
                <a:t>evaluation utterance</a:t>
              </a:r>
              <a:endParaRPr>
                <a:solidFill>
                  <a:srgbClr val="E6913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318" name="Shape 318"/>
            <p:cNvCxnSpPr/>
            <p:nvPr/>
          </p:nvCxnSpPr>
          <p:spPr>
            <a:xfrm rot="10800000">
              <a:off x="5121550" y="4387150"/>
              <a:ext cx="0" cy="535800"/>
            </a:xfrm>
            <a:prstGeom prst="straightConnector1">
              <a:avLst/>
            </a:prstGeom>
            <a:noFill/>
            <a:ln w="19050" cap="flat" cmpd="sng">
              <a:solidFill>
                <a:srgbClr val="4A86E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9" name="Shape 319"/>
            <p:cNvCxnSpPr/>
            <p:nvPr/>
          </p:nvCxnSpPr>
          <p:spPr>
            <a:xfrm rot="10800000" flipH="1">
              <a:off x="5784125" y="4383600"/>
              <a:ext cx="1500" cy="333900"/>
            </a:xfrm>
            <a:prstGeom prst="straightConnector1">
              <a:avLst/>
            </a:prstGeom>
            <a:noFill/>
            <a:ln w="19050" cap="flat" cmpd="sng">
              <a:solidFill>
                <a:srgbClr val="4A86E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20" name="Shape 320"/>
            <p:cNvSpPr/>
            <p:nvPr/>
          </p:nvSpPr>
          <p:spPr>
            <a:xfrm>
              <a:off x="5140575" y="4734959"/>
              <a:ext cx="11607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FF"/>
                  </a:solidFill>
                </a:rPr>
                <a:t>enrollment</a:t>
              </a:r>
              <a:endParaRPr>
                <a:solidFill>
                  <a:srgbClr val="0000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FF"/>
                  </a:solidFill>
                </a:rPr>
                <a:t>utterance 1</a:t>
              </a:r>
              <a:endParaRPr>
                <a:solidFill>
                  <a:srgbClr val="0000FF"/>
                </a:solidFill>
              </a:endParaRPr>
            </a:p>
          </p:txBody>
        </p:sp>
        <p:cxnSp>
          <p:nvCxnSpPr>
            <p:cNvPr id="321" name="Shape 321"/>
            <p:cNvCxnSpPr/>
            <p:nvPr/>
          </p:nvCxnSpPr>
          <p:spPr>
            <a:xfrm rot="10800000" flipH="1">
              <a:off x="6250575" y="2875625"/>
              <a:ext cx="1800" cy="596400"/>
            </a:xfrm>
            <a:prstGeom prst="straightConnector1">
              <a:avLst/>
            </a:prstGeom>
            <a:noFill/>
            <a:ln w="19050" cap="flat" cmpd="sng">
              <a:solidFill>
                <a:srgbClr val="4A86E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22" name="Shape 322"/>
            <p:cNvSpPr txBox="1"/>
            <p:nvPr/>
          </p:nvSpPr>
          <p:spPr>
            <a:xfrm>
              <a:off x="6103769" y="3640175"/>
              <a:ext cx="3696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...</a:t>
              </a: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4865904" y="1077625"/>
              <a:ext cx="16584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accept / reject</a:t>
              </a:r>
              <a:endParaRPr/>
            </a:p>
          </p:txBody>
        </p:sp>
        <p:cxnSp>
          <p:nvCxnSpPr>
            <p:cNvPr id="324" name="Shape 324"/>
            <p:cNvCxnSpPr>
              <a:endCxn id="323" idx="2"/>
            </p:cNvCxnSpPr>
            <p:nvPr/>
          </p:nvCxnSpPr>
          <p:spPr>
            <a:xfrm rot="10800000">
              <a:off x="5695104" y="1271125"/>
              <a:ext cx="2400" cy="328200"/>
            </a:xfrm>
            <a:prstGeom prst="straightConnector1">
              <a:avLst/>
            </a:prstGeom>
            <a:noFill/>
            <a:ln w="19050" cap="flat" cmpd="sng">
              <a:solidFill>
                <a:srgbClr val="4A86E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25" name="Shape 325"/>
            <p:cNvSpPr/>
            <p:nvPr/>
          </p:nvSpPr>
          <p:spPr>
            <a:xfrm>
              <a:off x="6250575" y="3074600"/>
              <a:ext cx="11607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Speaker Model</a:t>
              </a:r>
              <a:endParaRPr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326" name="Shape 326"/>
            <p:cNvCxnSpPr/>
            <p:nvPr/>
          </p:nvCxnSpPr>
          <p:spPr>
            <a:xfrm rot="10800000">
              <a:off x="5697675" y="1956975"/>
              <a:ext cx="0" cy="556800"/>
            </a:xfrm>
            <a:prstGeom prst="straightConnector1">
              <a:avLst/>
            </a:prstGeom>
            <a:noFill/>
            <a:ln w="19050" cap="flat" cmpd="sng">
              <a:solidFill>
                <a:srgbClr val="4A86E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7" name="Shape 327"/>
            <p:cNvCxnSpPr/>
            <p:nvPr/>
          </p:nvCxnSpPr>
          <p:spPr>
            <a:xfrm rot="10800000" flipH="1">
              <a:off x="5129775" y="2872050"/>
              <a:ext cx="11100" cy="1148400"/>
            </a:xfrm>
            <a:prstGeom prst="straightConnector1">
              <a:avLst/>
            </a:prstGeom>
            <a:noFill/>
            <a:ln w="19050" cap="flat" cmpd="sng">
              <a:solidFill>
                <a:srgbClr val="4A86E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8" name="Shape 328"/>
            <p:cNvCxnSpPr/>
            <p:nvPr/>
          </p:nvCxnSpPr>
          <p:spPr>
            <a:xfrm rot="10800000" flipH="1">
              <a:off x="5781831" y="3726750"/>
              <a:ext cx="300" cy="297300"/>
            </a:xfrm>
            <a:prstGeom prst="straightConnector1">
              <a:avLst/>
            </a:prstGeom>
            <a:noFill/>
            <a:ln w="19050" cap="flat" cmpd="sng">
              <a:solidFill>
                <a:srgbClr val="4A86E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29" name="Shape 329"/>
            <p:cNvSpPr/>
            <p:nvPr/>
          </p:nvSpPr>
          <p:spPr>
            <a:xfrm>
              <a:off x="3733800" y="3598375"/>
              <a:ext cx="1383900" cy="40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Speaker</a:t>
              </a:r>
              <a:endParaRPr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Representation</a:t>
              </a:r>
              <a:endParaRPr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0000"/>
                </a:solidFill>
              </a:endParaRPr>
            </a:p>
          </p:txBody>
        </p:sp>
        <p:cxnSp>
          <p:nvCxnSpPr>
            <p:cNvPr id="330" name="Shape 330"/>
            <p:cNvCxnSpPr/>
            <p:nvPr/>
          </p:nvCxnSpPr>
          <p:spPr>
            <a:xfrm rot="10800000" flipH="1">
              <a:off x="6776100" y="3726750"/>
              <a:ext cx="300" cy="297300"/>
            </a:xfrm>
            <a:prstGeom prst="straightConnector1">
              <a:avLst/>
            </a:prstGeom>
            <a:noFill/>
            <a:ln w="19050" cap="flat" cmpd="sng">
              <a:solidFill>
                <a:srgbClr val="4A86E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1" name="Shape 331"/>
            <p:cNvCxnSpPr/>
            <p:nvPr/>
          </p:nvCxnSpPr>
          <p:spPr>
            <a:xfrm rot="10800000" flipH="1">
              <a:off x="6774725" y="4383600"/>
              <a:ext cx="1500" cy="333900"/>
            </a:xfrm>
            <a:prstGeom prst="straightConnector1">
              <a:avLst/>
            </a:prstGeom>
            <a:noFill/>
            <a:ln w="19050" cap="flat" cmpd="sng">
              <a:solidFill>
                <a:srgbClr val="4A86E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32" name="Shape 332"/>
            <p:cNvSpPr/>
            <p:nvPr/>
          </p:nvSpPr>
          <p:spPr>
            <a:xfrm>
              <a:off x="4404150" y="2224750"/>
              <a:ext cx="13188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Score Function </a:t>
              </a:r>
              <a:endParaRPr b="1">
                <a:solidFill>
                  <a:srgbClr val="FF0000"/>
                </a:solidFill>
              </a:endParaRPr>
            </a:p>
          </p:txBody>
        </p:sp>
        <p:sp>
          <p:nvSpPr>
            <p:cNvPr id="333" name="Shape 333"/>
            <p:cNvSpPr/>
            <p:nvPr/>
          </p:nvSpPr>
          <p:spPr>
            <a:xfrm>
              <a:off x="6334941" y="4735725"/>
              <a:ext cx="11607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FF"/>
                  </a:solidFill>
                </a:rPr>
                <a:t>enrollment</a:t>
              </a:r>
              <a:endParaRPr>
                <a:solidFill>
                  <a:srgbClr val="0000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FF"/>
                  </a:solidFill>
                </a:rPr>
                <a:t>utterance </a:t>
              </a:r>
              <a:r>
                <a:rPr lang="en" i="1">
                  <a:solidFill>
                    <a:srgbClr val="0000FF"/>
                  </a:solidFill>
                </a:rPr>
                <a:t>N</a:t>
              </a:r>
              <a:endParaRPr i="1">
                <a:solidFill>
                  <a:srgbClr val="0000FF"/>
                </a:solidFill>
              </a:endParaRPr>
            </a:p>
          </p:txBody>
        </p:sp>
        <p:sp>
          <p:nvSpPr>
            <p:cNvPr id="334" name="Shape 334"/>
            <p:cNvSpPr txBox="1"/>
            <p:nvPr/>
          </p:nvSpPr>
          <p:spPr>
            <a:xfrm>
              <a:off x="6103769" y="4706975"/>
              <a:ext cx="3696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FF"/>
                  </a:solidFill>
                </a:rPr>
                <a:t>...</a:t>
              </a:r>
              <a:endParaRPr>
                <a:solidFill>
                  <a:srgbClr val="0000FF"/>
                </a:solidFill>
              </a:endParaRPr>
            </a:p>
          </p:txBody>
        </p:sp>
        <p:cxnSp>
          <p:nvCxnSpPr>
            <p:cNvPr id="335" name="Shape 335"/>
            <p:cNvCxnSpPr/>
            <p:nvPr/>
          </p:nvCxnSpPr>
          <p:spPr>
            <a:xfrm>
              <a:off x="4924368" y="4912194"/>
              <a:ext cx="205200" cy="0"/>
            </a:xfrm>
            <a:prstGeom prst="straightConnector1">
              <a:avLst/>
            </a:prstGeom>
            <a:noFill/>
            <a:ln w="1905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6" name="Shape 336"/>
            <p:cNvSpPr/>
            <p:nvPr/>
          </p:nvSpPr>
          <p:spPr>
            <a:xfrm>
              <a:off x="4402575" y="1609575"/>
              <a:ext cx="2590200" cy="347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logistic regression</a:t>
              </a: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4399988" y="2519213"/>
              <a:ext cx="2590200" cy="347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cosine similarity</a:t>
              </a: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5698924" y="3475941"/>
              <a:ext cx="1179300" cy="246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average</a:t>
              </a: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4402575" y="4028313"/>
              <a:ext cx="2590200" cy="347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LSTM</a:t>
              </a:r>
              <a:endParaRPr/>
            </a:p>
          </p:txBody>
        </p:sp>
      </p:grpSp>
      <p:sp>
        <p:nvSpPr>
          <p:cNvPr id="340" name="Shape 340"/>
          <p:cNvSpPr txBox="1"/>
          <p:nvPr/>
        </p:nvSpPr>
        <p:spPr>
          <a:xfrm>
            <a:off x="840100" y="4578675"/>
            <a:ext cx="73038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* Heigold, Georg, et al. "End-to-end text-dependent speaker verification." </a:t>
            </a:r>
            <a:r>
              <a:rPr lang="en" sz="1000" i="1">
                <a:solidFill>
                  <a:srgbClr val="222222"/>
                </a:solidFill>
                <a:highlight>
                  <a:srgbClr val="FFFFFF"/>
                </a:highlight>
              </a:rPr>
              <a:t>Acoustics, Speech and Signal Processing (ICASSP), 2016 IEEE International Conference on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. IEEE, 2016.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 - Generalized end-to-end loss</a:t>
            </a:r>
            <a:endParaRPr/>
          </a:p>
        </p:txBody>
      </p:sp>
      <p:pic>
        <p:nvPicPr>
          <p:cNvPr id="346" name="Shape 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950" y="921400"/>
            <a:ext cx="4093301" cy="19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180900" y="3028550"/>
            <a:ext cx="8782200" cy="15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each embedding         , we only look at its distance to: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True speaker centroid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00FF"/>
                </a:solidFill>
              </a:rPr>
              <a:t>Closest</a:t>
            </a:r>
            <a:r>
              <a:rPr lang="en"/>
              <a:t> false speaker centroid           ⇒ </a:t>
            </a:r>
            <a:r>
              <a:rPr lang="en" i="1"/>
              <a:t>max-margin principle, "support speaker"</a:t>
            </a:r>
            <a:endParaRPr i="1"/>
          </a:p>
        </p:txBody>
      </p:sp>
      <p:pic>
        <p:nvPicPr>
          <p:cNvPr id="348" name="Shape 3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2200" y="3188475"/>
            <a:ext cx="371467" cy="2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7025" y="3775093"/>
            <a:ext cx="255383" cy="2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7025" y="4168689"/>
            <a:ext cx="302575" cy="2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/>
          <p:nvPr/>
        </p:nvSpPr>
        <p:spPr>
          <a:xfrm>
            <a:off x="6520600" y="1165850"/>
            <a:ext cx="255300" cy="1817400"/>
          </a:xfrm>
          <a:prstGeom prst="rightBrace">
            <a:avLst>
              <a:gd name="adj1" fmla="val 94026"/>
              <a:gd name="adj2" fmla="val 50000"/>
            </a:avLst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Shape 352"/>
          <p:cNvSpPr txBox="1"/>
          <p:nvPr/>
        </p:nvSpPr>
        <p:spPr>
          <a:xfrm>
            <a:off x="6861825" y="1736075"/>
            <a:ext cx="12087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training batch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title"/>
          </p:nvPr>
        </p:nvSpPr>
        <p:spPr>
          <a:xfrm>
            <a:off x="540100" y="703050"/>
            <a:ext cx="80352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4: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Clustering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Clustering the embeddings</a:t>
            </a:r>
            <a:endParaRPr dirty="0"/>
          </a:p>
        </p:txBody>
      </p:sp>
      <p:sp>
        <p:nvSpPr>
          <p:cNvPr id="7" name="Shape 402">
            <a:extLst>
              <a:ext uri="{FF2B5EF4-FFF2-40B4-BE49-F238E27FC236}">
                <a16:creationId xmlns:a16="http://schemas.microsoft.com/office/drawing/2014/main" id="{BFB98449-F8C4-3F4E-8FCF-AF41FDC36F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There are two types of clustering algorithms: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</a:pPr>
            <a:r>
              <a:rPr lang="en-US" b="1" dirty="0"/>
              <a:t>Online</a:t>
            </a:r>
          </a:p>
          <a:p>
            <a:pPr lvl="2" fontAlgn="base"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Cluster label determined immediately when embedding is available</a:t>
            </a:r>
          </a:p>
          <a:p>
            <a:pPr lvl="2" fontAlgn="base"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Real-time, but less accurate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</a:pPr>
            <a:r>
              <a:rPr lang="en-US" b="1" dirty="0"/>
              <a:t>Offline</a:t>
            </a:r>
          </a:p>
          <a:p>
            <a:pPr lvl="2" fontAlgn="base"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Run clustering after we have received the entire utterance</a:t>
            </a:r>
          </a:p>
          <a:p>
            <a:pPr lvl="2" fontAlgn="base"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More latency, better results</a:t>
            </a:r>
          </a:p>
          <a:p>
            <a:pPr lvl="2" fontAlgn="base"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Post-processing: gap filling, short segment filtering, </a:t>
            </a:r>
            <a:r>
              <a:rPr lang="en-US" dirty="0" err="1"/>
              <a:t>resegmentation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142778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Online clustering</a:t>
            </a:r>
            <a:endParaRPr dirty="0"/>
          </a:p>
        </p:txBody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605905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Naïve online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rgbClr val="666666"/>
              </a:buClr>
            </a:pPr>
            <a:r>
              <a:rPr lang="en-US" dirty="0"/>
              <a:t>Continuously adapt or create a cluster based on thresholding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Links online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Anisotropic, probabilistic, and generative cluster modeling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Philip Andrew Mansfield, </a:t>
            </a:r>
            <a:r>
              <a:rPr lang="en-US" i="1" dirty="0"/>
              <a:t>et al. </a:t>
            </a:r>
            <a:r>
              <a:rPr lang="en-US" dirty="0"/>
              <a:t>"Links: A High-Dimensional Online Clustering Method."</a:t>
            </a:r>
            <a:r>
              <a:rPr lang="en-US" i="1" dirty="0"/>
              <a:t> arXiv:1801.10123 </a:t>
            </a:r>
            <a:r>
              <a:rPr lang="en-US" dirty="0"/>
              <a:t>(2018).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F711F64-CA3D-284E-9F5E-0A0EF08BA97F}"/>
              </a:ext>
            </a:extLst>
          </p:cNvPr>
          <p:cNvGrpSpPr/>
          <p:nvPr/>
        </p:nvGrpSpPr>
        <p:grpSpPr>
          <a:xfrm>
            <a:off x="6450809" y="1351369"/>
            <a:ext cx="1930663" cy="1034690"/>
            <a:chOff x="18119140" y="10527616"/>
            <a:chExt cx="3645435" cy="195367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076A859-4641-F24D-B4E1-3D978EB74D6D}"/>
                </a:ext>
              </a:extLst>
            </p:cNvPr>
            <p:cNvGrpSpPr/>
            <p:nvPr/>
          </p:nvGrpSpPr>
          <p:grpSpPr>
            <a:xfrm>
              <a:off x="18119140" y="10733829"/>
              <a:ext cx="1747466" cy="1747466"/>
              <a:chOff x="17227566" y="11376181"/>
              <a:chExt cx="1747466" cy="1747466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D2D8397-6105-B14C-A617-0E3D34944E1F}"/>
                  </a:ext>
                </a:extLst>
              </p:cNvPr>
              <p:cNvSpPr/>
              <p:nvPr/>
            </p:nvSpPr>
            <p:spPr>
              <a:xfrm>
                <a:off x="17227566" y="11376181"/>
                <a:ext cx="1747466" cy="1747466"/>
              </a:xfrm>
              <a:prstGeom prst="ellipse">
                <a:avLst/>
              </a:prstGeom>
              <a:noFill/>
              <a:ln w="3175" cap="flat">
                <a:solidFill>
                  <a:schemeClr val="bg1">
                    <a:lumMod val="50000"/>
                  </a:schemeClr>
                </a:solidFill>
                <a:prstDash val="lgDash"/>
                <a:miter lim="400000"/>
              </a:ln>
              <a:effectLst>
                <a:outerShdw blurRad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2862" tIns="42862" rIns="42862" bIns="42862" numCol="1" spcCol="38100" rtlCol="0" anchor="ctr">
                <a:spAutoFit/>
              </a:bodyPr>
              <a:lstStyle/>
              <a:p>
                <a:pPr marL="0" marR="0" indent="0" algn="ctr" defTabSz="1478756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6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A42D40FD-5A2A-B94F-906D-A682BE3EFD3D}"/>
                  </a:ext>
                </a:extLst>
              </p:cNvPr>
              <p:cNvGrpSpPr/>
              <p:nvPr/>
            </p:nvGrpSpPr>
            <p:grpSpPr>
              <a:xfrm>
                <a:off x="17556894" y="11747222"/>
                <a:ext cx="1057516" cy="1030709"/>
                <a:chOff x="16896161" y="12055661"/>
                <a:chExt cx="1057516" cy="1030709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3FEFB6A3-05A8-B44B-BB29-01D0AFA208C4}"/>
                    </a:ext>
                  </a:extLst>
                </p:cNvPr>
                <p:cNvSpPr/>
                <p:nvPr/>
              </p:nvSpPr>
              <p:spPr>
                <a:xfrm>
                  <a:off x="17319717" y="12055661"/>
                  <a:ext cx="192661" cy="192661"/>
                </a:xfrm>
                <a:prstGeom prst="ellipse">
                  <a:avLst/>
                </a:prstGeom>
                <a:solidFill>
                  <a:srgbClr val="0432FF"/>
                </a:solidFill>
                <a:ln w="3175" cap="flat">
                  <a:solidFill>
                    <a:schemeClr val="tx1"/>
                  </a:solidFill>
                  <a:miter lim="400000"/>
                </a:ln>
                <a:effectLst>
                  <a:outerShdw blurRad="127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2862" tIns="42862" rIns="42862" bIns="42862" numCol="1" spcCol="38100" rtlCol="0" anchor="ctr">
                  <a:spAutoFit/>
                </a:bodyPr>
                <a:lstStyle/>
                <a:p>
                  <a:pPr marL="0" marR="0" indent="0" algn="ctr" defTabSz="1478756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6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8AC039D9-166B-094B-8499-504AF0692BEC}"/>
                    </a:ext>
                  </a:extLst>
                </p:cNvPr>
                <p:cNvSpPr/>
                <p:nvPr/>
              </p:nvSpPr>
              <p:spPr>
                <a:xfrm>
                  <a:off x="16896161" y="12677500"/>
                  <a:ext cx="192661" cy="192661"/>
                </a:xfrm>
                <a:prstGeom prst="ellipse">
                  <a:avLst/>
                </a:prstGeom>
                <a:solidFill>
                  <a:srgbClr val="0432FF"/>
                </a:solidFill>
                <a:ln w="3175" cap="flat">
                  <a:solidFill>
                    <a:schemeClr val="tx1"/>
                  </a:solidFill>
                  <a:miter lim="400000"/>
                </a:ln>
                <a:effectLst>
                  <a:outerShdw blurRad="127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2862" tIns="42862" rIns="42862" bIns="42862" numCol="1" spcCol="38100" rtlCol="0" anchor="ctr">
                  <a:spAutoFit/>
                </a:bodyPr>
                <a:lstStyle/>
                <a:p>
                  <a:pPr marL="0" marR="0" indent="0" algn="ctr" defTabSz="1478756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6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8FAB6E7A-FF2E-CD4F-AB8F-479C12ECED25}"/>
                    </a:ext>
                  </a:extLst>
                </p:cNvPr>
                <p:cNvSpPr/>
                <p:nvPr/>
              </p:nvSpPr>
              <p:spPr>
                <a:xfrm>
                  <a:off x="17761016" y="12893709"/>
                  <a:ext cx="192661" cy="192661"/>
                </a:xfrm>
                <a:prstGeom prst="ellipse">
                  <a:avLst/>
                </a:prstGeom>
                <a:solidFill>
                  <a:srgbClr val="0432FF"/>
                </a:solidFill>
                <a:ln w="3175" cap="flat">
                  <a:solidFill>
                    <a:schemeClr val="tx1"/>
                  </a:solidFill>
                  <a:miter lim="400000"/>
                </a:ln>
                <a:effectLst>
                  <a:outerShdw blurRad="127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2862" tIns="42862" rIns="42862" bIns="42862" numCol="1" spcCol="38100" rtlCol="0" anchor="ctr">
                  <a:spAutoFit/>
                </a:bodyPr>
                <a:lstStyle/>
                <a:p>
                  <a:pPr marL="0" marR="0" indent="0" algn="ctr" defTabSz="1478756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6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43" name="Triangle 42">
                  <a:extLst>
                    <a:ext uri="{FF2B5EF4-FFF2-40B4-BE49-F238E27FC236}">
                      <a16:creationId xmlns:a16="http://schemas.microsoft.com/office/drawing/2014/main" id="{892FF135-E088-754D-A55D-19CB105F30EA}"/>
                    </a:ext>
                  </a:extLst>
                </p:cNvPr>
                <p:cNvSpPr/>
                <p:nvPr/>
              </p:nvSpPr>
              <p:spPr>
                <a:xfrm>
                  <a:off x="17377931" y="12475482"/>
                  <a:ext cx="203397" cy="175342"/>
                </a:xfrm>
                <a:prstGeom prst="triangle">
                  <a:avLst/>
                </a:prstGeom>
                <a:solidFill>
                  <a:srgbClr val="0432FF"/>
                </a:solidFill>
                <a:ln w="3175" cap="flat">
                  <a:solidFill>
                    <a:schemeClr val="tx1"/>
                  </a:solidFill>
                  <a:prstDash val="solid"/>
                  <a:miter lim="400000"/>
                </a:ln>
                <a:effectLst>
                  <a:outerShdw blurRad="127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2862" tIns="42862" rIns="42862" bIns="42862" numCol="1" spcCol="38100" rtlCol="0" anchor="ctr">
                  <a:spAutoFit/>
                </a:bodyPr>
                <a:lstStyle/>
                <a:p>
                  <a:pPr marL="0" marR="0" indent="0" algn="ctr" defTabSz="1478756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6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10852DA-5910-2F4E-8C93-1FFC411E5B16}"/>
                </a:ext>
              </a:extLst>
            </p:cNvPr>
            <p:cNvGrpSpPr/>
            <p:nvPr/>
          </p:nvGrpSpPr>
          <p:grpSpPr>
            <a:xfrm>
              <a:off x="20017109" y="10527616"/>
              <a:ext cx="1747466" cy="1747466"/>
              <a:chOff x="19854743" y="11274142"/>
              <a:chExt cx="1747466" cy="174746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3B7D208-892D-564F-BE99-2A567A49230C}"/>
                  </a:ext>
                </a:extLst>
              </p:cNvPr>
              <p:cNvGrpSpPr/>
              <p:nvPr/>
            </p:nvGrpSpPr>
            <p:grpSpPr>
              <a:xfrm>
                <a:off x="20530321" y="11568489"/>
                <a:ext cx="451839" cy="1204187"/>
                <a:chOff x="20915842" y="11623894"/>
                <a:chExt cx="451839" cy="1204187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C4790322-425D-E74B-B0DF-49994136EA62}"/>
                    </a:ext>
                  </a:extLst>
                </p:cNvPr>
                <p:cNvSpPr/>
                <p:nvPr/>
              </p:nvSpPr>
              <p:spPr>
                <a:xfrm>
                  <a:off x="20915842" y="11623894"/>
                  <a:ext cx="192661" cy="192661"/>
                </a:xfrm>
                <a:prstGeom prst="ellipse">
                  <a:avLst/>
                </a:prstGeom>
                <a:solidFill>
                  <a:srgbClr val="FF0000"/>
                </a:solidFill>
                <a:ln w="3175" cap="flat">
                  <a:solidFill>
                    <a:schemeClr val="tx1"/>
                  </a:solidFill>
                  <a:miter lim="400000"/>
                </a:ln>
                <a:effectLst>
                  <a:outerShdw blurRad="127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2862" tIns="42862" rIns="42862" bIns="42862" numCol="1" spcCol="38100" rtlCol="0" anchor="ctr">
                  <a:spAutoFit/>
                </a:bodyPr>
                <a:lstStyle/>
                <a:p>
                  <a:pPr marL="0" marR="0" indent="0" algn="ctr" defTabSz="1478756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6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1998A6DF-F78C-4840-9E6D-0A68460EBD91}"/>
                    </a:ext>
                  </a:extLst>
                </p:cNvPr>
                <p:cNvSpPr/>
                <p:nvPr/>
              </p:nvSpPr>
              <p:spPr>
                <a:xfrm>
                  <a:off x="21175020" y="12635420"/>
                  <a:ext cx="192661" cy="192661"/>
                </a:xfrm>
                <a:prstGeom prst="ellipse">
                  <a:avLst/>
                </a:prstGeom>
                <a:solidFill>
                  <a:srgbClr val="FF0000"/>
                </a:solidFill>
                <a:ln w="3175" cap="flat">
                  <a:solidFill>
                    <a:schemeClr val="tx1"/>
                  </a:solidFill>
                  <a:miter lim="400000"/>
                </a:ln>
                <a:effectLst>
                  <a:outerShdw blurRad="127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2862" tIns="42862" rIns="42862" bIns="42862" numCol="1" spcCol="38100" rtlCol="0" anchor="ctr">
                  <a:spAutoFit/>
                </a:bodyPr>
                <a:lstStyle/>
                <a:p>
                  <a:pPr marL="0" marR="0" indent="0" algn="ctr" defTabSz="1478756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6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37" name="Triangle 36">
                  <a:extLst>
                    <a:ext uri="{FF2B5EF4-FFF2-40B4-BE49-F238E27FC236}">
                      <a16:creationId xmlns:a16="http://schemas.microsoft.com/office/drawing/2014/main" id="{907731E4-FA19-DA4C-806A-435B4E5DA45B}"/>
                    </a:ext>
                  </a:extLst>
                </p:cNvPr>
                <p:cNvSpPr/>
                <p:nvPr/>
              </p:nvSpPr>
              <p:spPr>
                <a:xfrm>
                  <a:off x="21056884" y="12135548"/>
                  <a:ext cx="203397" cy="175342"/>
                </a:xfrm>
                <a:prstGeom prst="triangle">
                  <a:avLst/>
                </a:prstGeom>
                <a:solidFill>
                  <a:srgbClr val="FF0000"/>
                </a:solidFill>
                <a:ln w="3175" cap="flat">
                  <a:solidFill>
                    <a:schemeClr val="tx1"/>
                  </a:solidFill>
                  <a:prstDash val="solid"/>
                  <a:miter lim="400000"/>
                </a:ln>
                <a:effectLst>
                  <a:outerShdw blurRad="127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2862" tIns="42862" rIns="42862" bIns="42862" numCol="1" spcCol="38100" rtlCol="0" anchor="ctr">
                  <a:spAutoFit/>
                </a:bodyPr>
                <a:lstStyle/>
                <a:p>
                  <a:pPr marL="0" marR="0" indent="0" algn="ctr" defTabSz="1478756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6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40307D6-A864-FA40-BED4-DCB0B0790599}"/>
                  </a:ext>
                </a:extLst>
              </p:cNvPr>
              <p:cNvSpPr/>
              <p:nvPr/>
            </p:nvSpPr>
            <p:spPr>
              <a:xfrm>
                <a:off x="19854743" y="11274142"/>
                <a:ext cx="1747466" cy="1747466"/>
              </a:xfrm>
              <a:prstGeom prst="ellipse">
                <a:avLst/>
              </a:prstGeom>
              <a:noFill/>
              <a:ln w="3175" cap="flat">
                <a:solidFill>
                  <a:schemeClr val="bg1">
                    <a:lumMod val="50000"/>
                  </a:schemeClr>
                </a:solidFill>
                <a:prstDash val="lgDash"/>
                <a:miter lim="400000"/>
              </a:ln>
              <a:effectLst>
                <a:outerShdw blurRad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2862" tIns="42862" rIns="42862" bIns="42862" numCol="1" spcCol="38100" rtlCol="0" anchor="ctr">
                <a:spAutoFit/>
              </a:bodyPr>
              <a:lstStyle/>
              <a:p>
                <a:pPr marL="0" marR="0" indent="0" algn="ctr" defTabSz="1478756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6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560342F-FE5C-CE43-8049-F903D2E268AC}"/>
                  </a:ext>
                </a:extLst>
              </p:cNvPr>
              <p:cNvSpPr/>
              <p:nvPr/>
            </p:nvSpPr>
            <p:spPr>
              <a:xfrm>
                <a:off x="19927461" y="11878134"/>
                <a:ext cx="192661" cy="192661"/>
              </a:xfrm>
              <a:prstGeom prst="ellipse">
                <a:avLst/>
              </a:prstGeom>
              <a:solidFill>
                <a:schemeClr val="bg1"/>
              </a:solidFill>
              <a:ln w="3175" cap="flat">
                <a:solidFill>
                  <a:schemeClr val="tx1"/>
                </a:solidFill>
                <a:miter lim="400000"/>
              </a:ln>
              <a:effectLst>
                <a:outerShdw blurRad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2862" tIns="42862" rIns="42862" bIns="42862" numCol="1" spcCol="38100" rtlCol="0" anchor="ctr">
                <a:spAutoFit/>
              </a:bodyPr>
              <a:lstStyle/>
              <a:p>
                <a:pPr marL="0" marR="0" indent="0" algn="ctr" defTabSz="1478756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6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060D610-0C3B-AE41-AD35-5FA67B029AC5}"/>
                </a:ext>
              </a:extLst>
            </p:cNvPr>
            <p:cNvCxnSpPr>
              <a:cxnSpLocks/>
              <a:stCxn id="43" idx="5"/>
              <a:endCxn id="34" idx="2"/>
            </p:cNvCxnSpPr>
            <p:nvPr/>
          </p:nvCxnSpPr>
          <p:spPr>
            <a:xfrm flipV="1">
              <a:off x="19082786" y="11227939"/>
              <a:ext cx="1007041" cy="384423"/>
            </a:xfrm>
            <a:prstGeom prst="straightConnector1">
              <a:avLst/>
            </a:prstGeom>
            <a:noFill/>
            <a:ln w="3175" cap="flat">
              <a:solidFill>
                <a:srgbClr val="000000"/>
              </a:solidFill>
              <a:prstDash val="lgDash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7B2A841-DE6D-6C40-B6AC-5D8F8C27A570}"/>
                </a:ext>
              </a:extLst>
            </p:cNvPr>
            <p:cNvCxnSpPr>
              <a:cxnSpLocks/>
              <a:stCxn id="37" idx="1"/>
              <a:endCxn id="34" idx="6"/>
            </p:cNvCxnSpPr>
            <p:nvPr/>
          </p:nvCxnSpPr>
          <p:spPr>
            <a:xfrm flipH="1" flipV="1">
              <a:off x="20282488" y="11227939"/>
              <a:ext cx="602090" cy="193349"/>
            </a:xfrm>
            <a:prstGeom prst="straightConnector1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DA705FB-BA0A-7549-B48D-F08A1C260C35}"/>
              </a:ext>
            </a:extLst>
          </p:cNvPr>
          <p:cNvGrpSpPr/>
          <p:nvPr/>
        </p:nvGrpSpPr>
        <p:grpSpPr>
          <a:xfrm>
            <a:off x="6585683" y="2983018"/>
            <a:ext cx="1740623" cy="1117942"/>
            <a:chOff x="25541902" y="10861624"/>
            <a:chExt cx="3046754" cy="195682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0395105-807D-4B45-BFA2-E8D4E9F6C95F}"/>
                </a:ext>
              </a:extLst>
            </p:cNvPr>
            <p:cNvSpPr/>
            <p:nvPr/>
          </p:nvSpPr>
          <p:spPr>
            <a:xfrm rot="18997583">
              <a:off x="25541902" y="11073532"/>
              <a:ext cx="1561097" cy="1744917"/>
            </a:xfrm>
            <a:prstGeom prst="ellipse">
              <a:avLst/>
            </a:prstGeom>
            <a:noFill/>
            <a:ln w="3175" cap="flat">
              <a:solidFill>
                <a:schemeClr val="bg1">
                  <a:lumMod val="50000"/>
                </a:schemeClr>
              </a:solidFill>
              <a:prstDash val="lgDash"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2862" tIns="42862" rIns="42862" bIns="42862" numCol="1" spcCol="38100" rtlCol="0" anchor="ctr">
              <a:spAutoFit/>
            </a:bodyPr>
            <a:lstStyle/>
            <a:p>
              <a:pPr marL="0" marR="0" indent="0" algn="ctr" defTabSz="1478756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C982127-249F-8744-B71F-58B616DB816B}"/>
                </a:ext>
              </a:extLst>
            </p:cNvPr>
            <p:cNvGrpSpPr/>
            <p:nvPr/>
          </p:nvGrpSpPr>
          <p:grpSpPr>
            <a:xfrm>
              <a:off x="25706130" y="10861624"/>
              <a:ext cx="2882526" cy="1747466"/>
              <a:chOff x="25323360" y="10542649"/>
              <a:chExt cx="2882526" cy="1747466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AEC6A91-F5C0-6644-9E23-CEE209EC8DE3}"/>
                  </a:ext>
                </a:extLst>
              </p:cNvPr>
              <p:cNvGrpSpPr/>
              <p:nvPr/>
            </p:nvGrpSpPr>
            <p:grpSpPr>
              <a:xfrm>
                <a:off x="25323360" y="11084950"/>
                <a:ext cx="1057516" cy="1030709"/>
                <a:chOff x="16896161" y="12055661"/>
                <a:chExt cx="1057516" cy="1030709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C59BB256-B7E2-F040-BF60-E2B4A51D9E0D}"/>
                    </a:ext>
                  </a:extLst>
                </p:cNvPr>
                <p:cNvSpPr/>
                <p:nvPr/>
              </p:nvSpPr>
              <p:spPr>
                <a:xfrm>
                  <a:off x="17319717" y="12055661"/>
                  <a:ext cx="192661" cy="192661"/>
                </a:xfrm>
                <a:prstGeom prst="ellipse">
                  <a:avLst/>
                </a:prstGeom>
                <a:solidFill>
                  <a:srgbClr val="0432FF"/>
                </a:solidFill>
                <a:ln w="3175" cap="flat">
                  <a:solidFill>
                    <a:schemeClr val="tx1"/>
                  </a:solidFill>
                  <a:miter lim="400000"/>
                </a:ln>
                <a:effectLst>
                  <a:outerShdw blurRad="127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2862" tIns="42862" rIns="42862" bIns="42862" numCol="1" spcCol="38100" rtlCol="0" anchor="ctr">
                  <a:spAutoFit/>
                </a:bodyPr>
                <a:lstStyle/>
                <a:p>
                  <a:pPr marL="0" marR="0" indent="0" algn="ctr" defTabSz="1478756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6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A80673D7-12A8-2D48-BA63-4B8B69CFBB6D}"/>
                    </a:ext>
                  </a:extLst>
                </p:cNvPr>
                <p:cNvSpPr/>
                <p:nvPr/>
              </p:nvSpPr>
              <p:spPr>
                <a:xfrm>
                  <a:off x="16896161" y="12677500"/>
                  <a:ext cx="192661" cy="192661"/>
                </a:xfrm>
                <a:prstGeom prst="ellipse">
                  <a:avLst/>
                </a:prstGeom>
                <a:solidFill>
                  <a:srgbClr val="0432FF"/>
                </a:solidFill>
                <a:ln w="3175" cap="flat">
                  <a:solidFill>
                    <a:schemeClr val="tx1"/>
                  </a:solidFill>
                  <a:miter lim="400000"/>
                </a:ln>
                <a:effectLst>
                  <a:outerShdw blurRad="127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2862" tIns="42862" rIns="42862" bIns="42862" numCol="1" spcCol="38100" rtlCol="0" anchor="ctr">
                  <a:spAutoFit/>
                </a:bodyPr>
                <a:lstStyle/>
                <a:p>
                  <a:pPr marL="0" marR="0" indent="0" algn="ctr" defTabSz="1478756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6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B7F53D1E-D997-0F40-A8C5-8177174E6466}"/>
                    </a:ext>
                  </a:extLst>
                </p:cNvPr>
                <p:cNvSpPr/>
                <p:nvPr/>
              </p:nvSpPr>
              <p:spPr>
                <a:xfrm>
                  <a:off x="17761016" y="12893709"/>
                  <a:ext cx="192661" cy="192661"/>
                </a:xfrm>
                <a:prstGeom prst="ellipse">
                  <a:avLst/>
                </a:prstGeom>
                <a:solidFill>
                  <a:srgbClr val="0432FF"/>
                </a:solidFill>
                <a:ln w="3175" cap="flat">
                  <a:solidFill>
                    <a:schemeClr val="tx1"/>
                  </a:solidFill>
                  <a:miter lim="400000"/>
                </a:ln>
                <a:effectLst>
                  <a:outerShdw blurRad="127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2862" tIns="42862" rIns="42862" bIns="42862" numCol="1" spcCol="38100" rtlCol="0" anchor="ctr">
                  <a:spAutoFit/>
                </a:bodyPr>
                <a:lstStyle/>
                <a:p>
                  <a:pPr marL="0" marR="0" indent="0" algn="ctr" defTabSz="1478756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6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73" name="Triangle 72">
                  <a:extLst>
                    <a:ext uri="{FF2B5EF4-FFF2-40B4-BE49-F238E27FC236}">
                      <a16:creationId xmlns:a16="http://schemas.microsoft.com/office/drawing/2014/main" id="{CB21A900-B0F0-4A41-9722-8DC09B7A4AFB}"/>
                    </a:ext>
                  </a:extLst>
                </p:cNvPr>
                <p:cNvSpPr/>
                <p:nvPr/>
              </p:nvSpPr>
              <p:spPr>
                <a:xfrm>
                  <a:off x="17377931" y="12475482"/>
                  <a:ext cx="203397" cy="175342"/>
                </a:xfrm>
                <a:prstGeom prst="triangle">
                  <a:avLst/>
                </a:prstGeom>
                <a:solidFill>
                  <a:srgbClr val="0432FF"/>
                </a:solidFill>
                <a:ln w="3175" cap="flat">
                  <a:solidFill>
                    <a:schemeClr val="tx1"/>
                  </a:solidFill>
                  <a:prstDash val="solid"/>
                  <a:miter lim="400000"/>
                </a:ln>
                <a:effectLst>
                  <a:outerShdw blurRad="127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2862" tIns="42862" rIns="42862" bIns="42862" numCol="1" spcCol="38100" rtlCol="0" anchor="ctr">
                  <a:spAutoFit/>
                </a:bodyPr>
                <a:lstStyle/>
                <a:p>
                  <a:pPr marL="0" marR="0" indent="0" algn="ctr" defTabSz="1478756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6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A7854A4-048E-2544-B006-565D7B9581D8}"/>
                  </a:ext>
                </a:extLst>
              </p:cNvPr>
              <p:cNvGrpSpPr/>
              <p:nvPr/>
            </p:nvGrpSpPr>
            <p:grpSpPr>
              <a:xfrm>
                <a:off x="27567579" y="10802043"/>
                <a:ext cx="451839" cy="1204187"/>
                <a:chOff x="20915842" y="11623894"/>
                <a:chExt cx="451839" cy="1204187"/>
              </a:xfrm>
            </p:grpSpPr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C14A163E-71C0-B249-9F38-F03D3BBB7D06}"/>
                    </a:ext>
                  </a:extLst>
                </p:cNvPr>
                <p:cNvSpPr/>
                <p:nvPr/>
              </p:nvSpPr>
              <p:spPr>
                <a:xfrm>
                  <a:off x="20915842" y="11623894"/>
                  <a:ext cx="192661" cy="192661"/>
                </a:xfrm>
                <a:prstGeom prst="ellipse">
                  <a:avLst/>
                </a:prstGeom>
                <a:solidFill>
                  <a:srgbClr val="FF0000"/>
                </a:solidFill>
                <a:ln w="3175" cap="flat">
                  <a:solidFill>
                    <a:schemeClr val="tx1"/>
                  </a:solidFill>
                  <a:miter lim="400000"/>
                </a:ln>
                <a:effectLst>
                  <a:outerShdw blurRad="127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2862" tIns="42862" rIns="42862" bIns="42862" numCol="1" spcCol="38100" rtlCol="0" anchor="ctr">
                  <a:spAutoFit/>
                </a:bodyPr>
                <a:lstStyle/>
                <a:p>
                  <a:pPr marL="0" marR="0" indent="0" algn="ctr" defTabSz="1478756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6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542EE108-277F-EA40-A248-217ED653EE98}"/>
                    </a:ext>
                  </a:extLst>
                </p:cNvPr>
                <p:cNvSpPr/>
                <p:nvPr/>
              </p:nvSpPr>
              <p:spPr>
                <a:xfrm>
                  <a:off x="21175020" y="12635420"/>
                  <a:ext cx="192661" cy="192661"/>
                </a:xfrm>
                <a:prstGeom prst="ellipse">
                  <a:avLst/>
                </a:prstGeom>
                <a:solidFill>
                  <a:srgbClr val="FF0000"/>
                </a:solidFill>
                <a:ln w="3175" cap="flat">
                  <a:solidFill>
                    <a:schemeClr val="tx1"/>
                  </a:solidFill>
                  <a:miter lim="400000"/>
                </a:ln>
                <a:effectLst>
                  <a:outerShdw blurRad="127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2862" tIns="42862" rIns="42862" bIns="42862" numCol="1" spcCol="38100" rtlCol="0" anchor="ctr">
                  <a:spAutoFit/>
                </a:bodyPr>
                <a:lstStyle/>
                <a:p>
                  <a:pPr marL="0" marR="0" indent="0" algn="ctr" defTabSz="1478756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6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69" name="Triangle 68">
                  <a:extLst>
                    <a:ext uri="{FF2B5EF4-FFF2-40B4-BE49-F238E27FC236}">
                      <a16:creationId xmlns:a16="http://schemas.microsoft.com/office/drawing/2014/main" id="{A55C8A93-95B6-FD4A-9E94-C4434557CCDD}"/>
                    </a:ext>
                  </a:extLst>
                </p:cNvPr>
                <p:cNvSpPr/>
                <p:nvPr/>
              </p:nvSpPr>
              <p:spPr>
                <a:xfrm>
                  <a:off x="21056884" y="12135548"/>
                  <a:ext cx="203397" cy="175342"/>
                </a:xfrm>
                <a:prstGeom prst="triangle">
                  <a:avLst/>
                </a:prstGeom>
                <a:solidFill>
                  <a:srgbClr val="FF0000"/>
                </a:solidFill>
                <a:ln w="3175" cap="flat">
                  <a:solidFill>
                    <a:schemeClr val="tx1"/>
                  </a:solidFill>
                  <a:prstDash val="solid"/>
                  <a:miter lim="400000"/>
                </a:ln>
                <a:effectLst>
                  <a:outerShdw blurRad="127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2862" tIns="42862" rIns="42862" bIns="42862" numCol="1" spcCol="38100" rtlCol="0" anchor="ctr">
                  <a:spAutoFit/>
                </a:bodyPr>
                <a:lstStyle/>
                <a:p>
                  <a:pPr marL="0" marR="0" indent="0" algn="ctr" defTabSz="1478756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6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4F4D820-003B-7B42-BA91-87D0C8A4C974}"/>
                  </a:ext>
                </a:extLst>
              </p:cNvPr>
              <p:cNvSpPr/>
              <p:nvPr/>
            </p:nvSpPr>
            <p:spPr>
              <a:xfrm rot="20651201">
                <a:off x="27414559" y="10542649"/>
                <a:ext cx="791327" cy="1747466"/>
              </a:xfrm>
              <a:prstGeom prst="ellipse">
                <a:avLst/>
              </a:prstGeom>
              <a:noFill/>
              <a:ln w="3175" cap="flat">
                <a:solidFill>
                  <a:schemeClr val="bg1">
                    <a:lumMod val="50000"/>
                  </a:schemeClr>
                </a:solidFill>
                <a:prstDash val="lgDash"/>
                <a:miter lim="400000"/>
              </a:ln>
              <a:effectLst>
                <a:outerShdw blurRad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2862" tIns="42862" rIns="42862" bIns="42862" numCol="1" spcCol="38100" rtlCol="0" anchor="ctr">
                <a:spAutoFit/>
              </a:bodyPr>
              <a:lstStyle/>
              <a:p>
                <a:pPr marL="0" marR="0" indent="0" algn="ctr" defTabSz="1478756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6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6AD6032-68CB-9143-B593-73BFAAEC55B7}"/>
                  </a:ext>
                </a:extLst>
              </p:cNvPr>
              <p:cNvSpPr/>
              <p:nvPr/>
            </p:nvSpPr>
            <p:spPr>
              <a:xfrm>
                <a:off x="26964719" y="11111688"/>
                <a:ext cx="192661" cy="192661"/>
              </a:xfrm>
              <a:prstGeom prst="ellipse">
                <a:avLst/>
              </a:prstGeom>
              <a:solidFill>
                <a:schemeClr val="bg1"/>
              </a:solidFill>
              <a:ln w="3175" cap="flat">
                <a:solidFill>
                  <a:schemeClr val="tx1"/>
                </a:solidFill>
                <a:miter lim="400000"/>
              </a:ln>
              <a:effectLst>
                <a:outerShdw blurRad="127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2862" tIns="42862" rIns="42862" bIns="42862" numCol="1" spcCol="38100" rtlCol="0" anchor="ctr">
                <a:spAutoFit/>
              </a:bodyPr>
              <a:lstStyle/>
              <a:p>
                <a:pPr marL="0" marR="0" indent="0" algn="ctr" defTabSz="1478756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6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4ACDFF78-76D5-C347-B865-A60302C297BF}"/>
                  </a:ext>
                </a:extLst>
              </p:cNvPr>
              <p:cNvCxnSpPr>
                <a:cxnSpLocks/>
                <a:stCxn id="67" idx="5"/>
              </p:cNvCxnSpPr>
              <p:nvPr/>
            </p:nvCxnSpPr>
            <p:spPr>
              <a:xfrm flipV="1">
                <a:off x="25957678" y="11208019"/>
                <a:ext cx="1007041" cy="384423"/>
              </a:xfrm>
              <a:prstGeom prst="straightConnector1">
                <a:avLst/>
              </a:prstGeom>
              <a:noFill/>
              <a:ln w="3175" cap="flat">
                <a:solidFill>
                  <a:srgbClr val="000000"/>
                </a:solidFill>
                <a:prstDash val="lgDash"/>
                <a:miter lim="400000"/>
                <a:headEnd type="triangle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9003BB99-19A2-7743-91F1-3FD89CC79A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157380" y="11208019"/>
                <a:ext cx="602090" cy="193349"/>
              </a:xfrm>
              <a:prstGeom prst="straightConnector1">
                <a:avLst/>
              </a:prstGeom>
              <a:noFill/>
              <a:ln w="3175" cap="flat">
                <a:solidFill>
                  <a:srgbClr val="000000"/>
                </a:solidFill>
                <a:prstDash val="lgDash"/>
                <a:miter lim="400000"/>
                <a:headEnd type="triangle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Offline clustering: K-means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Shape 45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0900" y="1143700"/>
                <a:ext cx="87822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marR="0" lvl="0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Roboto"/>
                  <a:buChar char="●"/>
                </a:pPr>
                <a:r>
                  <a:rPr lang="en-US" dirty="0"/>
                  <a:t>Cluster initialization</a:t>
                </a: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  <a:buClr>
                    <a:srgbClr val="666666"/>
                  </a:buClr>
                </a:pPr>
                <a:r>
                  <a:rPr lang="en-US" dirty="0">
                    <a:solidFill>
                      <a:srgbClr val="666666"/>
                    </a:solidFill>
                  </a:rPr>
                  <a:t>K-means++</a:t>
                </a:r>
                <a:endParaRPr lang="en-US" dirty="0"/>
              </a:p>
              <a:p>
                <a:pPr marL="457200" marR="0" lvl="0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Roboto"/>
                  <a:buChar char="●"/>
                </a:pPr>
                <a:r>
                  <a:rPr lang="en-US" dirty="0"/>
                  <a:t>Number of clusters</a:t>
                </a: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  <a:buClr>
                    <a:srgbClr val="666666"/>
                  </a:buClr>
                </a:pPr>
                <a:r>
                  <a:rPr lang="en-US" dirty="0">
                    <a:solidFill>
                      <a:srgbClr val="666666"/>
                    </a:solidFill>
                  </a:rPr>
                  <a:t>“Elbow” of derivative of conditional Mean Square Cosine Distance (MSCD)</a:t>
                </a: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  <a:buClr>
                    <a:srgbClr val="666666"/>
                  </a:buClr>
                </a:pPr>
                <a:r>
                  <a:rPr lang="en-US" dirty="0">
                    <a:solidFill>
                      <a:srgbClr val="666666"/>
                    </a:solidFill>
                  </a:rPr>
                  <a:t>Needs to run for all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666666"/>
                    </a:solidFill>
                  </a:rPr>
                  <a:t>, and compute MSCD for each, then pick one</a:t>
                </a:r>
              </a:p>
              <a:p>
                <a:pPr marL="11430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None/>
                </a:pPr>
                <a:endParaRPr lang="en-US" dirty="0"/>
              </a:p>
              <a:p>
                <a:pPr lvl="1" indent="-342900">
                  <a:lnSpc>
                    <a:spcPct val="150000"/>
                  </a:lnSpc>
                  <a:spcBef>
                    <a:spcPts val="0"/>
                  </a:spcBef>
                  <a:buSzPts val="1800"/>
                  <a:buFont typeface="Roboto"/>
                  <a:buChar char="●"/>
                </a:pPr>
                <a:endParaRPr dirty="0"/>
              </a:p>
            </p:txBody>
          </p:sp>
        </mc:Choice>
        <mc:Fallback xmlns="">
          <p:sp>
            <p:nvSpPr>
              <p:cNvPr id="455" name="Shape 45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0900" y="1143700"/>
                <a:ext cx="8782200" cy="3416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143114-A709-8247-953C-7B54DDD2E047}"/>
                  </a:ext>
                </a:extLst>
              </p:cNvPr>
              <p:cNvSpPr txBox="1"/>
              <p:nvPr/>
            </p:nvSpPr>
            <p:spPr>
              <a:xfrm>
                <a:off x="3426977" y="3641416"/>
                <a:ext cx="2342644" cy="3810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≥1</m:t>
                                  </m:r>
                                </m:lim>
                              </m:limLow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MSCD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143114-A709-8247-953C-7B54DDD2E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977" y="3641416"/>
                <a:ext cx="2342644" cy="381066"/>
              </a:xfrm>
              <a:prstGeom prst="rect">
                <a:avLst/>
              </a:prstGeom>
              <a:blipFill>
                <a:blip r:embed="rId4"/>
                <a:stretch>
                  <a:fillRect l="-541" t="-6452" r="-1622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Offline clustering: K-means</a:t>
            </a:r>
            <a:endParaRPr dirty="0"/>
          </a:p>
        </p:txBody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8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dirty="0"/>
              <a:t>Problems</a:t>
            </a:r>
            <a:r>
              <a:rPr lang="en" dirty="0"/>
              <a:t>:</a:t>
            </a:r>
            <a:endParaRPr dirty="0"/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en-US" dirty="0"/>
              <a:t>Non-Gaussian data</a:t>
            </a: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en-US" dirty="0"/>
              <a:t>Imbalanced clusters</a:t>
            </a: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en-US" dirty="0"/>
              <a:t>Gender/Age/Racial effects</a:t>
            </a: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en-US" dirty="0"/>
              <a:t>Overlapping speech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K-means: Non-Gaussian data</a:t>
            </a:r>
            <a:endParaRPr dirty="0"/>
          </a:p>
        </p:txBody>
      </p:sp>
      <p:sp>
        <p:nvSpPr>
          <p:cNvPr id="7" name="Shape 390">
            <a:extLst>
              <a:ext uri="{FF2B5EF4-FFF2-40B4-BE49-F238E27FC236}">
                <a16:creationId xmlns:a16="http://schemas.microsoft.com/office/drawing/2014/main" id="{11D1984E-8C79-C948-9D81-59D0A5AA0A5F}"/>
              </a:ext>
            </a:extLst>
          </p:cNvPr>
          <p:cNvSpPr/>
          <p:nvPr/>
        </p:nvSpPr>
        <p:spPr>
          <a:xfrm>
            <a:off x="4222500" y="2253938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392">
            <a:extLst>
              <a:ext uri="{FF2B5EF4-FFF2-40B4-BE49-F238E27FC236}">
                <a16:creationId xmlns:a16="http://schemas.microsoft.com/office/drawing/2014/main" id="{8DEE6AE2-CBFB-6746-86FC-E7A30839FE45}"/>
              </a:ext>
            </a:extLst>
          </p:cNvPr>
          <p:cNvSpPr/>
          <p:nvPr/>
        </p:nvSpPr>
        <p:spPr>
          <a:xfrm>
            <a:off x="3637438" y="2375988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395">
            <a:extLst>
              <a:ext uri="{FF2B5EF4-FFF2-40B4-BE49-F238E27FC236}">
                <a16:creationId xmlns:a16="http://schemas.microsoft.com/office/drawing/2014/main" id="{50308A24-1245-9F45-8B9B-8EF1BA7FF9DC}"/>
              </a:ext>
            </a:extLst>
          </p:cNvPr>
          <p:cNvSpPr/>
          <p:nvPr/>
        </p:nvSpPr>
        <p:spPr>
          <a:xfrm>
            <a:off x="4702825" y="3077913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397">
            <a:extLst>
              <a:ext uri="{FF2B5EF4-FFF2-40B4-BE49-F238E27FC236}">
                <a16:creationId xmlns:a16="http://schemas.microsoft.com/office/drawing/2014/main" id="{254F36B0-0BAE-5F49-8E24-D7B63A0FDDD8}"/>
              </a:ext>
            </a:extLst>
          </p:cNvPr>
          <p:cNvSpPr/>
          <p:nvPr/>
        </p:nvSpPr>
        <p:spPr>
          <a:xfrm>
            <a:off x="4740850" y="2558388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398">
            <a:extLst>
              <a:ext uri="{FF2B5EF4-FFF2-40B4-BE49-F238E27FC236}">
                <a16:creationId xmlns:a16="http://schemas.microsoft.com/office/drawing/2014/main" id="{BD4AEDDC-D0FE-F64D-9B68-CA65436B5679}"/>
              </a:ext>
            </a:extLst>
          </p:cNvPr>
          <p:cNvSpPr/>
          <p:nvPr/>
        </p:nvSpPr>
        <p:spPr>
          <a:xfrm>
            <a:off x="3035025" y="1535875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399">
            <a:extLst>
              <a:ext uri="{FF2B5EF4-FFF2-40B4-BE49-F238E27FC236}">
                <a16:creationId xmlns:a16="http://schemas.microsoft.com/office/drawing/2014/main" id="{CF091545-D5A9-8E41-8430-492A04F47C25}"/>
              </a:ext>
            </a:extLst>
          </p:cNvPr>
          <p:cNvSpPr/>
          <p:nvPr/>
        </p:nvSpPr>
        <p:spPr>
          <a:xfrm>
            <a:off x="2738975" y="2053075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400">
            <a:extLst>
              <a:ext uri="{FF2B5EF4-FFF2-40B4-BE49-F238E27FC236}">
                <a16:creationId xmlns:a16="http://schemas.microsoft.com/office/drawing/2014/main" id="{4B139782-54E1-D84C-8FD9-FB86EFD02088}"/>
              </a:ext>
            </a:extLst>
          </p:cNvPr>
          <p:cNvSpPr/>
          <p:nvPr/>
        </p:nvSpPr>
        <p:spPr>
          <a:xfrm>
            <a:off x="3361475" y="4053600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401">
            <a:extLst>
              <a:ext uri="{FF2B5EF4-FFF2-40B4-BE49-F238E27FC236}">
                <a16:creationId xmlns:a16="http://schemas.microsoft.com/office/drawing/2014/main" id="{33E05154-E825-C941-BF26-84731761E28E}"/>
              </a:ext>
            </a:extLst>
          </p:cNvPr>
          <p:cNvSpPr/>
          <p:nvPr/>
        </p:nvSpPr>
        <p:spPr>
          <a:xfrm>
            <a:off x="2394700" y="2613600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402">
            <a:extLst>
              <a:ext uri="{FF2B5EF4-FFF2-40B4-BE49-F238E27FC236}">
                <a16:creationId xmlns:a16="http://schemas.microsoft.com/office/drawing/2014/main" id="{83879CB6-E242-1744-B4B7-90482DE518B0}"/>
              </a:ext>
            </a:extLst>
          </p:cNvPr>
          <p:cNvSpPr/>
          <p:nvPr/>
        </p:nvSpPr>
        <p:spPr>
          <a:xfrm>
            <a:off x="2569850" y="3174125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403">
            <a:extLst>
              <a:ext uri="{FF2B5EF4-FFF2-40B4-BE49-F238E27FC236}">
                <a16:creationId xmlns:a16="http://schemas.microsoft.com/office/drawing/2014/main" id="{9B64650F-6F7E-2F44-8BDF-527ADC6B813E}"/>
              </a:ext>
            </a:extLst>
          </p:cNvPr>
          <p:cNvSpPr/>
          <p:nvPr/>
        </p:nvSpPr>
        <p:spPr>
          <a:xfrm>
            <a:off x="2866700" y="3734675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Shape 405">
            <a:extLst>
              <a:ext uri="{FF2B5EF4-FFF2-40B4-BE49-F238E27FC236}">
                <a16:creationId xmlns:a16="http://schemas.microsoft.com/office/drawing/2014/main" id="{97093FBC-1FF2-424D-AD00-982AF625CCC0}"/>
              </a:ext>
            </a:extLst>
          </p:cNvPr>
          <p:cNvCxnSpPr/>
          <p:nvPr/>
        </p:nvCxnSpPr>
        <p:spPr>
          <a:xfrm>
            <a:off x="1660800" y="2939250"/>
            <a:ext cx="5822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Shape 406">
            <a:extLst>
              <a:ext uri="{FF2B5EF4-FFF2-40B4-BE49-F238E27FC236}">
                <a16:creationId xmlns:a16="http://schemas.microsoft.com/office/drawing/2014/main" id="{4D51F732-8329-7C4A-AA3C-49D8E6612BDF}"/>
              </a:ext>
            </a:extLst>
          </p:cNvPr>
          <p:cNvCxnSpPr/>
          <p:nvPr/>
        </p:nvCxnSpPr>
        <p:spPr>
          <a:xfrm rot="10800000">
            <a:off x="4572000" y="1169625"/>
            <a:ext cx="0" cy="3344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Shape 407">
            <a:extLst>
              <a:ext uri="{FF2B5EF4-FFF2-40B4-BE49-F238E27FC236}">
                <a16:creationId xmlns:a16="http://schemas.microsoft.com/office/drawing/2014/main" id="{483E33B4-BA5B-454A-94AE-6C8E0A37AF7F}"/>
              </a:ext>
            </a:extLst>
          </p:cNvPr>
          <p:cNvSpPr/>
          <p:nvPr/>
        </p:nvSpPr>
        <p:spPr>
          <a:xfrm>
            <a:off x="3607900" y="1258350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408">
            <a:extLst>
              <a:ext uri="{FF2B5EF4-FFF2-40B4-BE49-F238E27FC236}">
                <a16:creationId xmlns:a16="http://schemas.microsoft.com/office/drawing/2014/main" id="{540FCD65-7EF9-7844-BF83-B612ADDB72B9}"/>
              </a:ext>
            </a:extLst>
          </p:cNvPr>
          <p:cNvSpPr/>
          <p:nvPr/>
        </p:nvSpPr>
        <p:spPr>
          <a:xfrm>
            <a:off x="4222500" y="1125325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409">
            <a:extLst>
              <a:ext uri="{FF2B5EF4-FFF2-40B4-BE49-F238E27FC236}">
                <a16:creationId xmlns:a16="http://schemas.microsoft.com/office/drawing/2014/main" id="{4C369C1D-007F-0C49-8F91-CCCCB8F628E7}"/>
              </a:ext>
            </a:extLst>
          </p:cNvPr>
          <p:cNvSpPr/>
          <p:nvPr/>
        </p:nvSpPr>
        <p:spPr>
          <a:xfrm>
            <a:off x="3966738" y="4125775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410">
            <a:extLst>
              <a:ext uri="{FF2B5EF4-FFF2-40B4-BE49-F238E27FC236}">
                <a16:creationId xmlns:a16="http://schemas.microsoft.com/office/drawing/2014/main" id="{6F283A05-9FC6-D24A-B777-5F3BEC22217A}"/>
              </a:ext>
            </a:extLst>
          </p:cNvPr>
          <p:cNvSpPr/>
          <p:nvPr/>
        </p:nvSpPr>
        <p:spPr>
          <a:xfrm>
            <a:off x="6505025" y="1459725"/>
            <a:ext cx="1871100" cy="652800"/>
          </a:xfrm>
          <a:prstGeom prst="roundRect">
            <a:avLst>
              <a:gd name="adj" fmla="val 16667"/>
            </a:avLst>
          </a:prstGeom>
          <a:solidFill>
            <a:schemeClr val="tx1">
              <a:lumMod val="40000"/>
              <a:lumOff val="60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Speech data are often Non-Gaussian</a:t>
            </a:r>
            <a:endParaRPr dirty="0"/>
          </a:p>
        </p:txBody>
      </p:sp>
      <p:sp>
        <p:nvSpPr>
          <p:cNvPr id="27" name="Shape 411">
            <a:extLst>
              <a:ext uri="{FF2B5EF4-FFF2-40B4-BE49-F238E27FC236}">
                <a16:creationId xmlns:a16="http://schemas.microsoft.com/office/drawing/2014/main" id="{D0CDBF4B-B42C-774A-B59B-02754569D497}"/>
              </a:ext>
            </a:extLst>
          </p:cNvPr>
          <p:cNvSpPr/>
          <p:nvPr/>
        </p:nvSpPr>
        <p:spPr>
          <a:xfrm>
            <a:off x="4104725" y="2779213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K-means: Non-Gaussian data</a:t>
            </a:r>
            <a:endParaRPr dirty="0"/>
          </a:p>
        </p:txBody>
      </p:sp>
      <p:sp>
        <p:nvSpPr>
          <p:cNvPr id="7" name="Shape 390">
            <a:extLst>
              <a:ext uri="{FF2B5EF4-FFF2-40B4-BE49-F238E27FC236}">
                <a16:creationId xmlns:a16="http://schemas.microsoft.com/office/drawing/2014/main" id="{11D1984E-8C79-C948-9D81-59D0A5AA0A5F}"/>
              </a:ext>
            </a:extLst>
          </p:cNvPr>
          <p:cNvSpPr/>
          <p:nvPr/>
        </p:nvSpPr>
        <p:spPr>
          <a:xfrm>
            <a:off x="4222500" y="2253938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392">
            <a:extLst>
              <a:ext uri="{FF2B5EF4-FFF2-40B4-BE49-F238E27FC236}">
                <a16:creationId xmlns:a16="http://schemas.microsoft.com/office/drawing/2014/main" id="{8DEE6AE2-CBFB-6746-86FC-E7A30839FE45}"/>
              </a:ext>
            </a:extLst>
          </p:cNvPr>
          <p:cNvSpPr/>
          <p:nvPr/>
        </p:nvSpPr>
        <p:spPr>
          <a:xfrm>
            <a:off x="3637438" y="2375988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395">
            <a:extLst>
              <a:ext uri="{FF2B5EF4-FFF2-40B4-BE49-F238E27FC236}">
                <a16:creationId xmlns:a16="http://schemas.microsoft.com/office/drawing/2014/main" id="{50308A24-1245-9F45-8B9B-8EF1BA7FF9DC}"/>
              </a:ext>
            </a:extLst>
          </p:cNvPr>
          <p:cNvSpPr/>
          <p:nvPr/>
        </p:nvSpPr>
        <p:spPr>
          <a:xfrm>
            <a:off x="4702825" y="3077913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397">
            <a:extLst>
              <a:ext uri="{FF2B5EF4-FFF2-40B4-BE49-F238E27FC236}">
                <a16:creationId xmlns:a16="http://schemas.microsoft.com/office/drawing/2014/main" id="{254F36B0-0BAE-5F49-8E24-D7B63A0FDDD8}"/>
              </a:ext>
            </a:extLst>
          </p:cNvPr>
          <p:cNvSpPr/>
          <p:nvPr/>
        </p:nvSpPr>
        <p:spPr>
          <a:xfrm>
            <a:off x="4740850" y="2558388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398">
            <a:extLst>
              <a:ext uri="{FF2B5EF4-FFF2-40B4-BE49-F238E27FC236}">
                <a16:creationId xmlns:a16="http://schemas.microsoft.com/office/drawing/2014/main" id="{BD4AEDDC-D0FE-F64D-9B68-CA65436B5679}"/>
              </a:ext>
            </a:extLst>
          </p:cNvPr>
          <p:cNvSpPr/>
          <p:nvPr/>
        </p:nvSpPr>
        <p:spPr>
          <a:xfrm>
            <a:off x="3035025" y="1535875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399">
            <a:extLst>
              <a:ext uri="{FF2B5EF4-FFF2-40B4-BE49-F238E27FC236}">
                <a16:creationId xmlns:a16="http://schemas.microsoft.com/office/drawing/2014/main" id="{CF091545-D5A9-8E41-8430-492A04F47C25}"/>
              </a:ext>
            </a:extLst>
          </p:cNvPr>
          <p:cNvSpPr/>
          <p:nvPr/>
        </p:nvSpPr>
        <p:spPr>
          <a:xfrm>
            <a:off x="2738975" y="2053075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400">
            <a:extLst>
              <a:ext uri="{FF2B5EF4-FFF2-40B4-BE49-F238E27FC236}">
                <a16:creationId xmlns:a16="http://schemas.microsoft.com/office/drawing/2014/main" id="{4B139782-54E1-D84C-8FD9-FB86EFD02088}"/>
              </a:ext>
            </a:extLst>
          </p:cNvPr>
          <p:cNvSpPr/>
          <p:nvPr/>
        </p:nvSpPr>
        <p:spPr>
          <a:xfrm>
            <a:off x="3361475" y="4053600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401">
            <a:extLst>
              <a:ext uri="{FF2B5EF4-FFF2-40B4-BE49-F238E27FC236}">
                <a16:creationId xmlns:a16="http://schemas.microsoft.com/office/drawing/2014/main" id="{33E05154-E825-C941-BF26-84731761E28E}"/>
              </a:ext>
            </a:extLst>
          </p:cNvPr>
          <p:cNvSpPr/>
          <p:nvPr/>
        </p:nvSpPr>
        <p:spPr>
          <a:xfrm>
            <a:off x="2394700" y="2613600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402">
            <a:extLst>
              <a:ext uri="{FF2B5EF4-FFF2-40B4-BE49-F238E27FC236}">
                <a16:creationId xmlns:a16="http://schemas.microsoft.com/office/drawing/2014/main" id="{83879CB6-E242-1744-B4B7-90482DE518B0}"/>
              </a:ext>
            </a:extLst>
          </p:cNvPr>
          <p:cNvSpPr/>
          <p:nvPr/>
        </p:nvSpPr>
        <p:spPr>
          <a:xfrm>
            <a:off x="2569850" y="3174125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403">
            <a:extLst>
              <a:ext uri="{FF2B5EF4-FFF2-40B4-BE49-F238E27FC236}">
                <a16:creationId xmlns:a16="http://schemas.microsoft.com/office/drawing/2014/main" id="{9B64650F-6F7E-2F44-8BDF-527ADC6B813E}"/>
              </a:ext>
            </a:extLst>
          </p:cNvPr>
          <p:cNvSpPr/>
          <p:nvPr/>
        </p:nvSpPr>
        <p:spPr>
          <a:xfrm>
            <a:off x="2866700" y="3734675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Shape 405">
            <a:extLst>
              <a:ext uri="{FF2B5EF4-FFF2-40B4-BE49-F238E27FC236}">
                <a16:creationId xmlns:a16="http://schemas.microsoft.com/office/drawing/2014/main" id="{97093FBC-1FF2-424D-AD00-982AF625CCC0}"/>
              </a:ext>
            </a:extLst>
          </p:cNvPr>
          <p:cNvCxnSpPr/>
          <p:nvPr/>
        </p:nvCxnSpPr>
        <p:spPr>
          <a:xfrm>
            <a:off x="1660800" y="2939250"/>
            <a:ext cx="5822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Shape 406">
            <a:extLst>
              <a:ext uri="{FF2B5EF4-FFF2-40B4-BE49-F238E27FC236}">
                <a16:creationId xmlns:a16="http://schemas.microsoft.com/office/drawing/2014/main" id="{4D51F732-8329-7C4A-AA3C-49D8E6612BDF}"/>
              </a:ext>
            </a:extLst>
          </p:cNvPr>
          <p:cNvCxnSpPr/>
          <p:nvPr/>
        </p:nvCxnSpPr>
        <p:spPr>
          <a:xfrm rot="10800000">
            <a:off x="4572000" y="1169625"/>
            <a:ext cx="0" cy="3344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Shape 407">
            <a:extLst>
              <a:ext uri="{FF2B5EF4-FFF2-40B4-BE49-F238E27FC236}">
                <a16:creationId xmlns:a16="http://schemas.microsoft.com/office/drawing/2014/main" id="{483E33B4-BA5B-454A-94AE-6C8E0A37AF7F}"/>
              </a:ext>
            </a:extLst>
          </p:cNvPr>
          <p:cNvSpPr/>
          <p:nvPr/>
        </p:nvSpPr>
        <p:spPr>
          <a:xfrm>
            <a:off x="3607900" y="1258350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408">
            <a:extLst>
              <a:ext uri="{FF2B5EF4-FFF2-40B4-BE49-F238E27FC236}">
                <a16:creationId xmlns:a16="http://schemas.microsoft.com/office/drawing/2014/main" id="{540FCD65-7EF9-7844-BF83-B612ADDB72B9}"/>
              </a:ext>
            </a:extLst>
          </p:cNvPr>
          <p:cNvSpPr/>
          <p:nvPr/>
        </p:nvSpPr>
        <p:spPr>
          <a:xfrm>
            <a:off x="4222500" y="1125325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409">
            <a:extLst>
              <a:ext uri="{FF2B5EF4-FFF2-40B4-BE49-F238E27FC236}">
                <a16:creationId xmlns:a16="http://schemas.microsoft.com/office/drawing/2014/main" id="{4C369C1D-007F-0C49-8F91-CCCCB8F628E7}"/>
              </a:ext>
            </a:extLst>
          </p:cNvPr>
          <p:cNvSpPr/>
          <p:nvPr/>
        </p:nvSpPr>
        <p:spPr>
          <a:xfrm>
            <a:off x="3966738" y="4125775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410">
            <a:extLst>
              <a:ext uri="{FF2B5EF4-FFF2-40B4-BE49-F238E27FC236}">
                <a16:creationId xmlns:a16="http://schemas.microsoft.com/office/drawing/2014/main" id="{6F283A05-9FC6-D24A-B777-5F3BEC22217A}"/>
              </a:ext>
            </a:extLst>
          </p:cNvPr>
          <p:cNvSpPr/>
          <p:nvPr/>
        </p:nvSpPr>
        <p:spPr>
          <a:xfrm>
            <a:off x="6505025" y="1459725"/>
            <a:ext cx="1871100" cy="652800"/>
          </a:xfrm>
          <a:prstGeom prst="roundRect">
            <a:avLst>
              <a:gd name="adj" fmla="val 16667"/>
            </a:avLst>
          </a:prstGeom>
          <a:solidFill>
            <a:schemeClr val="tx1">
              <a:lumMod val="40000"/>
              <a:lumOff val="60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Speech data are often Non-Gaussian</a:t>
            </a:r>
            <a:endParaRPr dirty="0"/>
          </a:p>
        </p:txBody>
      </p:sp>
      <p:sp>
        <p:nvSpPr>
          <p:cNvPr id="27" name="Shape 411">
            <a:extLst>
              <a:ext uri="{FF2B5EF4-FFF2-40B4-BE49-F238E27FC236}">
                <a16:creationId xmlns:a16="http://schemas.microsoft.com/office/drawing/2014/main" id="{D0CDBF4B-B42C-774A-B59B-02754569D497}"/>
              </a:ext>
            </a:extLst>
          </p:cNvPr>
          <p:cNvSpPr/>
          <p:nvPr/>
        </p:nvSpPr>
        <p:spPr>
          <a:xfrm>
            <a:off x="4104725" y="2779213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439">
            <a:extLst>
              <a:ext uri="{FF2B5EF4-FFF2-40B4-BE49-F238E27FC236}">
                <a16:creationId xmlns:a16="http://schemas.microsoft.com/office/drawing/2014/main" id="{C3CEF5FE-EA2E-5440-A4B6-351DE66F66F7}"/>
              </a:ext>
            </a:extLst>
          </p:cNvPr>
          <p:cNvSpPr/>
          <p:nvPr/>
        </p:nvSpPr>
        <p:spPr>
          <a:xfrm rot="-5400554">
            <a:off x="3173224" y="115201"/>
            <a:ext cx="1863000" cy="3806400"/>
          </a:xfrm>
          <a:prstGeom prst="ellipse">
            <a:avLst/>
          </a:prstGeom>
          <a:noFill/>
          <a:ln w="38100" cap="flat" cmpd="sng">
            <a:solidFill>
              <a:srgbClr val="6AA84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Shape 440">
            <a:extLst>
              <a:ext uri="{FF2B5EF4-FFF2-40B4-BE49-F238E27FC236}">
                <a16:creationId xmlns:a16="http://schemas.microsoft.com/office/drawing/2014/main" id="{DA536B65-45E2-F445-8B06-F4FDAEBF9E78}"/>
              </a:ext>
            </a:extLst>
          </p:cNvPr>
          <p:cNvSpPr/>
          <p:nvPr/>
        </p:nvSpPr>
        <p:spPr>
          <a:xfrm rot="-5400602">
            <a:off x="3037263" y="1872850"/>
            <a:ext cx="1712700" cy="3636600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611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K-means: </a:t>
            </a:r>
            <a:r>
              <a:rPr lang="en-US" dirty="0"/>
              <a:t>Imbalanced clusters</a:t>
            </a:r>
            <a:endParaRPr dirty="0"/>
          </a:p>
        </p:txBody>
      </p:sp>
      <p:sp>
        <p:nvSpPr>
          <p:cNvPr id="26" name="Shape 410">
            <a:extLst>
              <a:ext uri="{FF2B5EF4-FFF2-40B4-BE49-F238E27FC236}">
                <a16:creationId xmlns:a16="http://schemas.microsoft.com/office/drawing/2014/main" id="{6F283A05-9FC6-D24A-B777-5F3BEC22217A}"/>
              </a:ext>
            </a:extLst>
          </p:cNvPr>
          <p:cNvSpPr/>
          <p:nvPr/>
        </p:nvSpPr>
        <p:spPr>
          <a:xfrm>
            <a:off x="6505025" y="1459725"/>
            <a:ext cx="1871100" cy="652800"/>
          </a:xfrm>
          <a:prstGeom prst="roundRect">
            <a:avLst>
              <a:gd name="adj" fmla="val 16667"/>
            </a:avLst>
          </a:prstGeom>
          <a:solidFill>
            <a:schemeClr val="tx1">
              <a:lumMod val="40000"/>
              <a:lumOff val="60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One person may speak more often</a:t>
            </a:r>
          </a:p>
        </p:txBody>
      </p:sp>
      <p:sp>
        <p:nvSpPr>
          <p:cNvPr id="31" name="Shape 446">
            <a:extLst>
              <a:ext uri="{FF2B5EF4-FFF2-40B4-BE49-F238E27FC236}">
                <a16:creationId xmlns:a16="http://schemas.microsoft.com/office/drawing/2014/main" id="{831994CF-8AAB-314C-ADA0-D9B440800927}"/>
              </a:ext>
            </a:extLst>
          </p:cNvPr>
          <p:cNvSpPr/>
          <p:nvPr/>
        </p:nvSpPr>
        <p:spPr>
          <a:xfrm>
            <a:off x="5827400" y="3029270"/>
            <a:ext cx="3909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Shape 447">
            <a:extLst>
              <a:ext uri="{FF2B5EF4-FFF2-40B4-BE49-F238E27FC236}">
                <a16:creationId xmlns:a16="http://schemas.microsoft.com/office/drawing/2014/main" id="{B023DD88-5BF4-F14C-8C8A-0E202939222B}"/>
              </a:ext>
            </a:extLst>
          </p:cNvPr>
          <p:cNvSpPr/>
          <p:nvPr/>
        </p:nvSpPr>
        <p:spPr>
          <a:xfrm>
            <a:off x="5300775" y="3639345"/>
            <a:ext cx="3909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448">
            <a:extLst>
              <a:ext uri="{FF2B5EF4-FFF2-40B4-BE49-F238E27FC236}">
                <a16:creationId xmlns:a16="http://schemas.microsoft.com/office/drawing/2014/main" id="{00B42247-7BCF-D048-9FFA-5ADF8C796A7D}"/>
              </a:ext>
            </a:extLst>
          </p:cNvPr>
          <p:cNvSpPr/>
          <p:nvPr/>
        </p:nvSpPr>
        <p:spPr>
          <a:xfrm>
            <a:off x="5300775" y="3639345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451">
            <a:extLst>
              <a:ext uri="{FF2B5EF4-FFF2-40B4-BE49-F238E27FC236}">
                <a16:creationId xmlns:a16="http://schemas.microsoft.com/office/drawing/2014/main" id="{503A1447-904C-E04A-985F-701E77EF0793}"/>
              </a:ext>
            </a:extLst>
          </p:cNvPr>
          <p:cNvSpPr/>
          <p:nvPr/>
        </p:nvSpPr>
        <p:spPr>
          <a:xfrm>
            <a:off x="2891000" y="3354532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452">
            <a:extLst>
              <a:ext uri="{FF2B5EF4-FFF2-40B4-BE49-F238E27FC236}">
                <a16:creationId xmlns:a16="http://schemas.microsoft.com/office/drawing/2014/main" id="{1DC73C82-C0DE-1D49-AAB6-CEE90E19C315}"/>
              </a:ext>
            </a:extLst>
          </p:cNvPr>
          <p:cNvSpPr/>
          <p:nvPr/>
        </p:nvSpPr>
        <p:spPr>
          <a:xfrm>
            <a:off x="2224425" y="2615182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453">
            <a:extLst>
              <a:ext uri="{FF2B5EF4-FFF2-40B4-BE49-F238E27FC236}">
                <a16:creationId xmlns:a16="http://schemas.microsoft.com/office/drawing/2014/main" id="{A515118B-6426-A249-92E1-FAA7C5595564}"/>
              </a:ext>
            </a:extLst>
          </p:cNvPr>
          <p:cNvSpPr/>
          <p:nvPr/>
        </p:nvSpPr>
        <p:spPr>
          <a:xfrm>
            <a:off x="2039800" y="2078970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454">
            <a:extLst>
              <a:ext uri="{FF2B5EF4-FFF2-40B4-BE49-F238E27FC236}">
                <a16:creationId xmlns:a16="http://schemas.microsoft.com/office/drawing/2014/main" id="{D8B5A303-8C4A-7541-A512-3A1E270CD710}"/>
              </a:ext>
            </a:extLst>
          </p:cNvPr>
          <p:cNvSpPr/>
          <p:nvPr/>
        </p:nvSpPr>
        <p:spPr>
          <a:xfrm>
            <a:off x="2265350" y="3183382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Shape 456">
            <a:extLst>
              <a:ext uri="{FF2B5EF4-FFF2-40B4-BE49-F238E27FC236}">
                <a16:creationId xmlns:a16="http://schemas.microsoft.com/office/drawing/2014/main" id="{7CB76870-C1B6-EA42-8EB6-13328CB7E701}"/>
              </a:ext>
            </a:extLst>
          </p:cNvPr>
          <p:cNvCxnSpPr/>
          <p:nvPr/>
        </p:nvCxnSpPr>
        <p:spPr>
          <a:xfrm>
            <a:off x="1584600" y="3235432"/>
            <a:ext cx="5822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Shape 457">
            <a:extLst>
              <a:ext uri="{FF2B5EF4-FFF2-40B4-BE49-F238E27FC236}">
                <a16:creationId xmlns:a16="http://schemas.microsoft.com/office/drawing/2014/main" id="{D36678A4-BCAD-ED4F-A63D-9682622CAEB2}"/>
              </a:ext>
            </a:extLst>
          </p:cNvPr>
          <p:cNvCxnSpPr/>
          <p:nvPr/>
        </p:nvCxnSpPr>
        <p:spPr>
          <a:xfrm rot="10800000">
            <a:off x="4495800" y="1465807"/>
            <a:ext cx="0" cy="3344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Shape 458">
            <a:extLst>
              <a:ext uri="{FF2B5EF4-FFF2-40B4-BE49-F238E27FC236}">
                <a16:creationId xmlns:a16="http://schemas.microsoft.com/office/drawing/2014/main" id="{56F34135-D433-5348-A363-2C4D5EB45072}"/>
              </a:ext>
            </a:extLst>
          </p:cNvPr>
          <p:cNvSpPr/>
          <p:nvPr/>
        </p:nvSpPr>
        <p:spPr>
          <a:xfrm>
            <a:off x="2430700" y="3639357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Shape 459">
            <a:extLst>
              <a:ext uri="{FF2B5EF4-FFF2-40B4-BE49-F238E27FC236}">
                <a16:creationId xmlns:a16="http://schemas.microsoft.com/office/drawing/2014/main" id="{5AF15D9F-0007-ED41-A3BB-3036820CBA02}"/>
              </a:ext>
            </a:extLst>
          </p:cNvPr>
          <p:cNvSpPr/>
          <p:nvPr/>
        </p:nvSpPr>
        <p:spPr>
          <a:xfrm>
            <a:off x="1779650" y="3464182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Shape 460">
            <a:extLst>
              <a:ext uri="{FF2B5EF4-FFF2-40B4-BE49-F238E27FC236}">
                <a16:creationId xmlns:a16="http://schemas.microsoft.com/office/drawing/2014/main" id="{3416C854-DC08-9446-AD21-B646678BE560}"/>
              </a:ext>
            </a:extLst>
          </p:cNvPr>
          <p:cNvSpPr/>
          <p:nvPr/>
        </p:nvSpPr>
        <p:spPr>
          <a:xfrm>
            <a:off x="1674300" y="2771582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Shape 461">
            <a:extLst>
              <a:ext uri="{FF2B5EF4-FFF2-40B4-BE49-F238E27FC236}">
                <a16:creationId xmlns:a16="http://schemas.microsoft.com/office/drawing/2014/main" id="{73CFCAC3-4DE5-C441-9689-6C469D2D54AC}"/>
              </a:ext>
            </a:extLst>
          </p:cNvPr>
          <p:cNvSpPr/>
          <p:nvPr/>
        </p:nvSpPr>
        <p:spPr>
          <a:xfrm>
            <a:off x="1511200" y="2193295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Shape 463">
            <a:extLst>
              <a:ext uri="{FF2B5EF4-FFF2-40B4-BE49-F238E27FC236}">
                <a16:creationId xmlns:a16="http://schemas.microsoft.com/office/drawing/2014/main" id="{A78A8FC1-D160-5549-961C-E61F4A9E0CE5}"/>
              </a:ext>
            </a:extLst>
          </p:cNvPr>
          <p:cNvSpPr/>
          <p:nvPr/>
        </p:nvSpPr>
        <p:spPr>
          <a:xfrm>
            <a:off x="5827400" y="3029270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64">
            <a:extLst>
              <a:ext uri="{FF2B5EF4-FFF2-40B4-BE49-F238E27FC236}">
                <a16:creationId xmlns:a16="http://schemas.microsoft.com/office/drawing/2014/main" id="{03DF0986-D962-0040-B706-3F2F7FE03F25}"/>
              </a:ext>
            </a:extLst>
          </p:cNvPr>
          <p:cNvSpPr/>
          <p:nvPr/>
        </p:nvSpPr>
        <p:spPr>
          <a:xfrm>
            <a:off x="3026350" y="4030857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65">
            <a:extLst>
              <a:ext uri="{FF2B5EF4-FFF2-40B4-BE49-F238E27FC236}">
                <a16:creationId xmlns:a16="http://schemas.microsoft.com/office/drawing/2014/main" id="{733419B2-0009-6440-9CCA-54A2B6922756}"/>
              </a:ext>
            </a:extLst>
          </p:cNvPr>
          <p:cNvSpPr/>
          <p:nvPr/>
        </p:nvSpPr>
        <p:spPr>
          <a:xfrm>
            <a:off x="1283400" y="1755907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Shape 466">
            <a:extLst>
              <a:ext uri="{FF2B5EF4-FFF2-40B4-BE49-F238E27FC236}">
                <a16:creationId xmlns:a16="http://schemas.microsoft.com/office/drawing/2014/main" id="{4D0E1964-81B3-4E42-8044-A813B3D2D917}"/>
              </a:ext>
            </a:extLst>
          </p:cNvPr>
          <p:cNvSpPr/>
          <p:nvPr/>
        </p:nvSpPr>
        <p:spPr>
          <a:xfrm>
            <a:off x="3000225" y="1579145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0" name="Shape 467">
            <a:extLst>
              <a:ext uri="{FF2B5EF4-FFF2-40B4-BE49-F238E27FC236}">
                <a16:creationId xmlns:a16="http://schemas.microsoft.com/office/drawing/2014/main" id="{464AC5BD-B571-5B46-995C-DA1EA3EB4A1E}"/>
              </a:ext>
            </a:extLst>
          </p:cNvPr>
          <p:cNvSpPr/>
          <p:nvPr/>
        </p:nvSpPr>
        <p:spPr>
          <a:xfrm>
            <a:off x="2430700" y="1525320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1" name="Shape 468">
            <a:extLst>
              <a:ext uri="{FF2B5EF4-FFF2-40B4-BE49-F238E27FC236}">
                <a16:creationId xmlns:a16="http://schemas.microsoft.com/office/drawing/2014/main" id="{EA45008F-11B4-2648-B4A5-D35D37F127F0}"/>
              </a:ext>
            </a:extLst>
          </p:cNvPr>
          <p:cNvSpPr/>
          <p:nvPr/>
        </p:nvSpPr>
        <p:spPr>
          <a:xfrm>
            <a:off x="3616175" y="2408695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" name="Shape 469">
            <a:extLst>
              <a:ext uri="{FF2B5EF4-FFF2-40B4-BE49-F238E27FC236}">
                <a16:creationId xmlns:a16="http://schemas.microsoft.com/office/drawing/2014/main" id="{DDC90FCD-EE9C-B946-A5EE-A9A749D90060}"/>
              </a:ext>
            </a:extLst>
          </p:cNvPr>
          <p:cNvSpPr/>
          <p:nvPr/>
        </p:nvSpPr>
        <p:spPr>
          <a:xfrm>
            <a:off x="3354200" y="3183370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  <p:extLst>
      <p:ext uri="{BB962C8B-B14F-4D97-AF65-F5344CB8AC3E}">
        <p14:creationId xmlns:p14="http://schemas.microsoft.com/office/powerpoint/2010/main" val="1974436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speaker </a:t>
            </a:r>
            <a:r>
              <a:rPr lang="en" dirty="0" err="1"/>
              <a:t>diarization</a:t>
            </a:r>
            <a:r>
              <a:rPr lang="en" dirty="0"/>
              <a:t>?</a:t>
            </a:r>
            <a:endParaRPr dirty="0"/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dirty="0"/>
              <a:t>The process of partitioning an input audio stream into </a:t>
            </a:r>
            <a:r>
              <a:rPr lang="en-US" u="sng" dirty="0"/>
              <a:t>homogeneous segments</a:t>
            </a:r>
            <a:r>
              <a:rPr lang="en-US" dirty="0"/>
              <a:t> according to the </a:t>
            </a:r>
            <a:r>
              <a:rPr lang="en-US" u="sng" dirty="0"/>
              <a:t>speaker identity</a:t>
            </a:r>
          </a:p>
          <a:p>
            <a:pPr fontAlgn="base"/>
            <a:endParaRPr lang="en-US" dirty="0"/>
          </a:p>
          <a:p>
            <a:pPr fontAlgn="base"/>
            <a:r>
              <a:rPr lang="en-US" b="1" i="1" dirty="0"/>
              <a:t>“Who Spoke When?”</a:t>
            </a:r>
          </a:p>
        </p:txBody>
      </p:sp>
      <p:cxnSp>
        <p:nvCxnSpPr>
          <p:cNvPr id="9" name="Shape 174">
            <a:extLst>
              <a:ext uri="{FF2B5EF4-FFF2-40B4-BE49-F238E27FC236}">
                <a16:creationId xmlns:a16="http://schemas.microsoft.com/office/drawing/2014/main" id="{65C2AFBB-4278-8547-9BB6-AD6991D3F7FD}"/>
              </a:ext>
            </a:extLst>
          </p:cNvPr>
          <p:cNvCxnSpPr/>
          <p:nvPr/>
        </p:nvCxnSpPr>
        <p:spPr>
          <a:xfrm>
            <a:off x="894525" y="3572750"/>
            <a:ext cx="7172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Shape 175">
            <a:extLst>
              <a:ext uri="{FF2B5EF4-FFF2-40B4-BE49-F238E27FC236}">
                <a16:creationId xmlns:a16="http://schemas.microsoft.com/office/drawing/2014/main" id="{209A6F43-F12F-0E49-BA24-445ABD20338D}"/>
              </a:ext>
            </a:extLst>
          </p:cNvPr>
          <p:cNvSpPr/>
          <p:nvPr/>
        </p:nvSpPr>
        <p:spPr>
          <a:xfrm>
            <a:off x="1139100" y="3045625"/>
            <a:ext cx="734775" cy="1006350"/>
          </a:xfrm>
          <a:custGeom>
            <a:avLst/>
            <a:gdLst/>
            <a:ahLst/>
            <a:cxnLst/>
            <a:rect l="0" t="0" r="0" b="0"/>
            <a:pathLst>
              <a:path w="29391" h="40254" extrusionOk="0">
                <a:moveTo>
                  <a:pt x="0" y="21085"/>
                </a:moveTo>
                <a:lnTo>
                  <a:pt x="4153" y="320"/>
                </a:lnTo>
                <a:lnTo>
                  <a:pt x="9903" y="34823"/>
                </a:lnTo>
                <a:lnTo>
                  <a:pt x="13737" y="11501"/>
                </a:lnTo>
                <a:lnTo>
                  <a:pt x="17890" y="40254"/>
                </a:lnTo>
                <a:lnTo>
                  <a:pt x="23002" y="0"/>
                </a:lnTo>
                <a:lnTo>
                  <a:pt x="26835" y="31628"/>
                </a:lnTo>
                <a:lnTo>
                  <a:pt x="29391" y="20447"/>
                </a:ln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" name="Shape 176">
            <a:extLst>
              <a:ext uri="{FF2B5EF4-FFF2-40B4-BE49-F238E27FC236}">
                <a16:creationId xmlns:a16="http://schemas.microsoft.com/office/drawing/2014/main" id="{D743355B-447C-5746-A68F-07E820C395BE}"/>
              </a:ext>
            </a:extLst>
          </p:cNvPr>
          <p:cNvSpPr/>
          <p:nvPr/>
        </p:nvSpPr>
        <p:spPr>
          <a:xfrm>
            <a:off x="1873875" y="3069575"/>
            <a:ext cx="734775" cy="1006350"/>
          </a:xfrm>
          <a:custGeom>
            <a:avLst/>
            <a:gdLst/>
            <a:ahLst/>
            <a:cxnLst/>
            <a:rect l="0" t="0" r="0" b="0"/>
            <a:pathLst>
              <a:path w="29391" h="40254" extrusionOk="0">
                <a:moveTo>
                  <a:pt x="0" y="21085"/>
                </a:moveTo>
                <a:lnTo>
                  <a:pt x="4153" y="320"/>
                </a:lnTo>
                <a:lnTo>
                  <a:pt x="9903" y="34823"/>
                </a:lnTo>
                <a:lnTo>
                  <a:pt x="13737" y="11501"/>
                </a:lnTo>
                <a:lnTo>
                  <a:pt x="17890" y="40254"/>
                </a:lnTo>
                <a:lnTo>
                  <a:pt x="23002" y="0"/>
                </a:lnTo>
                <a:lnTo>
                  <a:pt x="26835" y="31628"/>
                </a:lnTo>
                <a:lnTo>
                  <a:pt x="29391" y="20447"/>
                </a:ln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" name="Shape 177">
            <a:extLst>
              <a:ext uri="{FF2B5EF4-FFF2-40B4-BE49-F238E27FC236}">
                <a16:creationId xmlns:a16="http://schemas.microsoft.com/office/drawing/2014/main" id="{D4F42ADB-B76A-084C-9987-03EEEE934FCD}"/>
              </a:ext>
            </a:extLst>
          </p:cNvPr>
          <p:cNvSpPr/>
          <p:nvPr/>
        </p:nvSpPr>
        <p:spPr>
          <a:xfrm>
            <a:off x="2608638" y="3255275"/>
            <a:ext cx="734775" cy="643561"/>
          </a:xfrm>
          <a:custGeom>
            <a:avLst/>
            <a:gdLst/>
            <a:ahLst/>
            <a:cxnLst/>
            <a:rect l="0" t="0" r="0" b="0"/>
            <a:pathLst>
              <a:path w="29391" h="40254" extrusionOk="0">
                <a:moveTo>
                  <a:pt x="0" y="21085"/>
                </a:moveTo>
                <a:lnTo>
                  <a:pt x="4153" y="320"/>
                </a:lnTo>
                <a:lnTo>
                  <a:pt x="9903" y="34823"/>
                </a:lnTo>
                <a:lnTo>
                  <a:pt x="13737" y="11501"/>
                </a:lnTo>
                <a:lnTo>
                  <a:pt x="17890" y="40254"/>
                </a:lnTo>
                <a:lnTo>
                  <a:pt x="23002" y="0"/>
                </a:lnTo>
                <a:lnTo>
                  <a:pt x="26835" y="31628"/>
                </a:lnTo>
                <a:lnTo>
                  <a:pt x="29391" y="20447"/>
                </a:ln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" name="Shape 178">
            <a:extLst>
              <a:ext uri="{FF2B5EF4-FFF2-40B4-BE49-F238E27FC236}">
                <a16:creationId xmlns:a16="http://schemas.microsoft.com/office/drawing/2014/main" id="{AD441A98-04EC-6749-B2E2-B19AA478E326}"/>
              </a:ext>
            </a:extLst>
          </p:cNvPr>
          <p:cNvSpPr/>
          <p:nvPr/>
        </p:nvSpPr>
        <p:spPr>
          <a:xfrm>
            <a:off x="3343413" y="3270592"/>
            <a:ext cx="734775" cy="643561"/>
          </a:xfrm>
          <a:custGeom>
            <a:avLst/>
            <a:gdLst/>
            <a:ahLst/>
            <a:cxnLst/>
            <a:rect l="0" t="0" r="0" b="0"/>
            <a:pathLst>
              <a:path w="29391" h="40254" extrusionOk="0">
                <a:moveTo>
                  <a:pt x="0" y="21085"/>
                </a:moveTo>
                <a:lnTo>
                  <a:pt x="4153" y="320"/>
                </a:lnTo>
                <a:lnTo>
                  <a:pt x="9903" y="34823"/>
                </a:lnTo>
                <a:lnTo>
                  <a:pt x="13737" y="11501"/>
                </a:lnTo>
                <a:lnTo>
                  <a:pt x="17890" y="40254"/>
                </a:lnTo>
                <a:lnTo>
                  <a:pt x="23002" y="0"/>
                </a:lnTo>
                <a:lnTo>
                  <a:pt x="26835" y="31628"/>
                </a:lnTo>
                <a:lnTo>
                  <a:pt x="29391" y="20447"/>
                </a:ln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" name="Shape 179">
            <a:extLst>
              <a:ext uri="{FF2B5EF4-FFF2-40B4-BE49-F238E27FC236}">
                <a16:creationId xmlns:a16="http://schemas.microsoft.com/office/drawing/2014/main" id="{360C1B88-4B6F-1141-9C95-42C4E8940501}"/>
              </a:ext>
            </a:extLst>
          </p:cNvPr>
          <p:cNvSpPr/>
          <p:nvPr/>
        </p:nvSpPr>
        <p:spPr>
          <a:xfrm>
            <a:off x="4078200" y="3069575"/>
            <a:ext cx="734775" cy="1006350"/>
          </a:xfrm>
          <a:custGeom>
            <a:avLst/>
            <a:gdLst/>
            <a:ahLst/>
            <a:cxnLst/>
            <a:rect l="0" t="0" r="0" b="0"/>
            <a:pathLst>
              <a:path w="29391" h="40254" extrusionOk="0">
                <a:moveTo>
                  <a:pt x="0" y="21085"/>
                </a:moveTo>
                <a:lnTo>
                  <a:pt x="4153" y="320"/>
                </a:lnTo>
                <a:lnTo>
                  <a:pt x="9903" y="34823"/>
                </a:lnTo>
                <a:lnTo>
                  <a:pt x="13737" y="11501"/>
                </a:lnTo>
                <a:lnTo>
                  <a:pt x="17890" y="40254"/>
                </a:lnTo>
                <a:lnTo>
                  <a:pt x="23002" y="0"/>
                </a:lnTo>
                <a:lnTo>
                  <a:pt x="26835" y="31628"/>
                </a:lnTo>
                <a:lnTo>
                  <a:pt x="29391" y="20447"/>
                </a:ln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Shape 180">
            <a:extLst>
              <a:ext uri="{FF2B5EF4-FFF2-40B4-BE49-F238E27FC236}">
                <a16:creationId xmlns:a16="http://schemas.microsoft.com/office/drawing/2014/main" id="{8B93C21D-7E67-D64A-AAEE-1D477C09EB32}"/>
              </a:ext>
            </a:extLst>
          </p:cNvPr>
          <p:cNvSpPr/>
          <p:nvPr/>
        </p:nvSpPr>
        <p:spPr>
          <a:xfrm>
            <a:off x="4812975" y="3093525"/>
            <a:ext cx="734775" cy="1006350"/>
          </a:xfrm>
          <a:custGeom>
            <a:avLst/>
            <a:gdLst/>
            <a:ahLst/>
            <a:cxnLst/>
            <a:rect l="0" t="0" r="0" b="0"/>
            <a:pathLst>
              <a:path w="29391" h="40254" extrusionOk="0">
                <a:moveTo>
                  <a:pt x="0" y="21085"/>
                </a:moveTo>
                <a:lnTo>
                  <a:pt x="4153" y="320"/>
                </a:lnTo>
                <a:lnTo>
                  <a:pt x="9903" y="34823"/>
                </a:lnTo>
                <a:lnTo>
                  <a:pt x="13737" y="11501"/>
                </a:lnTo>
                <a:lnTo>
                  <a:pt x="17890" y="40254"/>
                </a:lnTo>
                <a:lnTo>
                  <a:pt x="23002" y="0"/>
                </a:lnTo>
                <a:lnTo>
                  <a:pt x="26835" y="31628"/>
                </a:lnTo>
                <a:lnTo>
                  <a:pt x="29391" y="20447"/>
                </a:ln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" name="Shape 181">
            <a:extLst>
              <a:ext uri="{FF2B5EF4-FFF2-40B4-BE49-F238E27FC236}">
                <a16:creationId xmlns:a16="http://schemas.microsoft.com/office/drawing/2014/main" id="{E961B0B0-4C85-0846-A730-5909B80F79BA}"/>
              </a:ext>
            </a:extLst>
          </p:cNvPr>
          <p:cNvSpPr/>
          <p:nvPr/>
        </p:nvSpPr>
        <p:spPr>
          <a:xfrm>
            <a:off x="5547738" y="3255275"/>
            <a:ext cx="734775" cy="643561"/>
          </a:xfrm>
          <a:custGeom>
            <a:avLst/>
            <a:gdLst/>
            <a:ahLst/>
            <a:cxnLst/>
            <a:rect l="0" t="0" r="0" b="0"/>
            <a:pathLst>
              <a:path w="29391" h="40254" extrusionOk="0">
                <a:moveTo>
                  <a:pt x="0" y="21085"/>
                </a:moveTo>
                <a:lnTo>
                  <a:pt x="4153" y="320"/>
                </a:lnTo>
                <a:lnTo>
                  <a:pt x="9903" y="34823"/>
                </a:lnTo>
                <a:lnTo>
                  <a:pt x="13737" y="11501"/>
                </a:lnTo>
                <a:lnTo>
                  <a:pt x="17890" y="40254"/>
                </a:lnTo>
                <a:lnTo>
                  <a:pt x="23002" y="0"/>
                </a:lnTo>
                <a:lnTo>
                  <a:pt x="26835" y="31628"/>
                </a:lnTo>
                <a:lnTo>
                  <a:pt x="29391" y="20447"/>
                </a:ln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" name="Shape 182">
            <a:extLst>
              <a:ext uri="{FF2B5EF4-FFF2-40B4-BE49-F238E27FC236}">
                <a16:creationId xmlns:a16="http://schemas.microsoft.com/office/drawing/2014/main" id="{3540905E-46E2-3A46-B993-9BC7B9A2A283}"/>
              </a:ext>
            </a:extLst>
          </p:cNvPr>
          <p:cNvSpPr/>
          <p:nvPr/>
        </p:nvSpPr>
        <p:spPr>
          <a:xfrm>
            <a:off x="6282525" y="3081550"/>
            <a:ext cx="734775" cy="1006350"/>
          </a:xfrm>
          <a:custGeom>
            <a:avLst/>
            <a:gdLst/>
            <a:ahLst/>
            <a:cxnLst/>
            <a:rect l="0" t="0" r="0" b="0"/>
            <a:pathLst>
              <a:path w="29391" h="40254" extrusionOk="0">
                <a:moveTo>
                  <a:pt x="0" y="21085"/>
                </a:moveTo>
                <a:lnTo>
                  <a:pt x="4153" y="320"/>
                </a:lnTo>
                <a:lnTo>
                  <a:pt x="9903" y="34823"/>
                </a:lnTo>
                <a:lnTo>
                  <a:pt x="13737" y="11501"/>
                </a:lnTo>
                <a:lnTo>
                  <a:pt x="17890" y="40254"/>
                </a:lnTo>
                <a:lnTo>
                  <a:pt x="23002" y="0"/>
                </a:lnTo>
                <a:lnTo>
                  <a:pt x="26835" y="31628"/>
                </a:lnTo>
                <a:lnTo>
                  <a:pt x="29391" y="20447"/>
                </a:ln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" name="Shape 183">
            <a:extLst>
              <a:ext uri="{FF2B5EF4-FFF2-40B4-BE49-F238E27FC236}">
                <a16:creationId xmlns:a16="http://schemas.microsoft.com/office/drawing/2014/main" id="{455D11DB-2E40-994B-BB8E-ABF021D4F5A0}"/>
              </a:ext>
            </a:extLst>
          </p:cNvPr>
          <p:cNvSpPr/>
          <p:nvPr/>
        </p:nvSpPr>
        <p:spPr>
          <a:xfrm>
            <a:off x="7017300" y="3069575"/>
            <a:ext cx="734775" cy="1006350"/>
          </a:xfrm>
          <a:custGeom>
            <a:avLst/>
            <a:gdLst/>
            <a:ahLst/>
            <a:cxnLst/>
            <a:rect l="0" t="0" r="0" b="0"/>
            <a:pathLst>
              <a:path w="29391" h="40254" extrusionOk="0">
                <a:moveTo>
                  <a:pt x="0" y="21085"/>
                </a:moveTo>
                <a:lnTo>
                  <a:pt x="4153" y="320"/>
                </a:lnTo>
                <a:lnTo>
                  <a:pt x="9903" y="34823"/>
                </a:lnTo>
                <a:lnTo>
                  <a:pt x="13737" y="11501"/>
                </a:lnTo>
                <a:lnTo>
                  <a:pt x="17890" y="40254"/>
                </a:lnTo>
                <a:lnTo>
                  <a:pt x="23002" y="0"/>
                </a:lnTo>
                <a:lnTo>
                  <a:pt x="26835" y="31628"/>
                </a:lnTo>
                <a:lnTo>
                  <a:pt x="29391" y="20447"/>
                </a:ln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" name="Shape 184">
            <a:extLst>
              <a:ext uri="{FF2B5EF4-FFF2-40B4-BE49-F238E27FC236}">
                <a16:creationId xmlns:a16="http://schemas.microsoft.com/office/drawing/2014/main" id="{AD3E3267-B9D1-AE4C-811F-BAFB4A3C4F2C}"/>
              </a:ext>
            </a:extLst>
          </p:cNvPr>
          <p:cNvSpPr txBox="1"/>
          <p:nvPr/>
        </p:nvSpPr>
        <p:spPr>
          <a:xfrm>
            <a:off x="4032900" y="2422900"/>
            <a:ext cx="1078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Speaker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Shape 185">
            <a:extLst>
              <a:ext uri="{FF2B5EF4-FFF2-40B4-BE49-F238E27FC236}">
                <a16:creationId xmlns:a16="http://schemas.microsoft.com/office/drawing/2014/main" id="{81455948-9490-D14C-962F-B65936C4E091}"/>
              </a:ext>
            </a:extLst>
          </p:cNvPr>
          <p:cNvSpPr txBox="1"/>
          <p:nvPr/>
        </p:nvSpPr>
        <p:spPr>
          <a:xfrm>
            <a:off x="4032900" y="4427425"/>
            <a:ext cx="1078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Speaker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" name="Shape 186">
            <a:extLst>
              <a:ext uri="{FF2B5EF4-FFF2-40B4-BE49-F238E27FC236}">
                <a16:creationId xmlns:a16="http://schemas.microsoft.com/office/drawing/2014/main" id="{4EE8AE30-3F3F-0743-A1F2-810EA607F657}"/>
              </a:ext>
            </a:extLst>
          </p:cNvPr>
          <p:cNvCxnSpPr>
            <a:stCxn id="20" idx="0"/>
          </p:cNvCxnSpPr>
          <p:nvPr/>
        </p:nvCxnSpPr>
        <p:spPr>
          <a:xfrm rot="10800000" flipH="1">
            <a:off x="4572000" y="4084225"/>
            <a:ext cx="100200" cy="34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Shape 187">
            <a:extLst>
              <a:ext uri="{FF2B5EF4-FFF2-40B4-BE49-F238E27FC236}">
                <a16:creationId xmlns:a16="http://schemas.microsoft.com/office/drawing/2014/main" id="{76B7E4F0-A230-174B-BA06-44EC0D5F1BEF}"/>
              </a:ext>
            </a:extLst>
          </p:cNvPr>
          <p:cNvCxnSpPr>
            <a:stCxn id="20" idx="0"/>
          </p:cNvCxnSpPr>
          <p:nvPr/>
        </p:nvCxnSpPr>
        <p:spPr>
          <a:xfrm rot="10800000" flipH="1">
            <a:off x="4572000" y="4116025"/>
            <a:ext cx="2064900" cy="311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Shape 188">
            <a:extLst>
              <a:ext uri="{FF2B5EF4-FFF2-40B4-BE49-F238E27FC236}">
                <a16:creationId xmlns:a16="http://schemas.microsoft.com/office/drawing/2014/main" id="{A495AC18-01EF-904F-80C8-C8C224D07639}"/>
              </a:ext>
            </a:extLst>
          </p:cNvPr>
          <p:cNvCxnSpPr>
            <a:stCxn id="20" idx="0"/>
          </p:cNvCxnSpPr>
          <p:nvPr/>
        </p:nvCxnSpPr>
        <p:spPr>
          <a:xfrm rot="10800000">
            <a:off x="2403900" y="4052125"/>
            <a:ext cx="2168100" cy="375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Shape 189">
            <a:extLst>
              <a:ext uri="{FF2B5EF4-FFF2-40B4-BE49-F238E27FC236}">
                <a16:creationId xmlns:a16="http://schemas.microsoft.com/office/drawing/2014/main" id="{FD450844-DC50-1140-9BCD-43F7D408700D}"/>
              </a:ext>
            </a:extLst>
          </p:cNvPr>
          <p:cNvCxnSpPr>
            <a:stCxn id="19" idx="2"/>
          </p:cNvCxnSpPr>
          <p:nvPr/>
        </p:nvCxnSpPr>
        <p:spPr>
          <a:xfrm flipH="1">
            <a:off x="3330600" y="2734300"/>
            <a:ext cx="1241400" cy="511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Shape 190">
            <a:extLst>
              <a:ext uri="{FF2B5EF4-FFF2-40B4-BE49-F238E27FC236}">
                <a16:creationId xmlns:a16="http://schemas.microsoft.com/office/drawing/2014/main" id="{F0D21F90-F50E-D54F-82A7-2A7900F97F50}"/>
              </a:ext>
            </a:extLst>
          </p:cNvPr>
          <p:cNvCxnSpPr>
            <a:stCxn id="19" idx="2"/>
          </p:cNvCxnSpPr>
          <p:nvPr/>
        </p:nvCxnSpPr>
        <p:spPr>
          <a:xfrm>
            <a:off x="4572000" y="2734300"/>
            <a:ext cx="1250400" cy="51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502995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K-means: </a:t>
            </a:r>
            <a:r>
              <a:rPr lang="en-US" dirty="0"/>
              <a:t>Imbalanced clusters</a:t>
            </a:r>
            <a:endParaRPr dirty="0"/>
          </a:p>
        </p:txBody>
      </p:sp>
      <p:sp>
        <p:nvSpPr>
          <p:cNvPr id="26" name="Shape 410">
            <a:extLst>
              <a:ext uri="{FF2B5EF4-FFF2-40B4-BE49-F238E27FC236}">
                <a16:creationId xmlns:a16="http://schemas.microsoft.com/office/drawing/2014/main" id="{6F283A05-9FC6-D24A-B777-5F3BEC22217A}"/>
              </a:ext>
            </a:extLst>
          </p:cNvPr>
          <p:cNvSpPr/>
          <p:nvPr/>
        </p:nvSpPr>
        <p:spPr>
          <a:xfrm>
            <a:off x="6505025" y="1459725"/>
            <a:ext cx="1871100" cy="652800"/>
          </a:xfrm>
          <a:prstGeom prst="roundRect">
            <a:avLst>
              <a:gd name="adj" fmla="val 16667"/>
            </a:avLst>
          </a:prstGeom>
          <a:solidFill>
            <a:schemeClr val="tx1">
              <a:lumMod val="40000"/>
              <a:lumOff val="60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One person may speak more often</a:t>
            </a:r>
          </a:p>
        </p:txBody>
      </p:sp>
      <p:sp>
        <p:nvSpPr>
          <p:cNvPr id="31" name="Shape 446">
            <a:extLst>
              <a:ext uri="{FF2B5EF4-FFF2-40B4-BE49-F238E27FC236}">
                <a16:creationId xmlns:a16="http://schemas.microsoft.com/office/drawing/2014/main" id="{831994CF-8AAB-314C-ADA0-D9B440800927}"/>
              </a:ext>
            </a:extLst>
          </p:cNvPr>
          <p:cNvSpPr/>
          <p:nvPr/>
        </p:nvSpPr>
        <p:spPr>
          <a:xfrm>
            <a:off x="5827400" y="3029270"/>
            <a:ext cx="3909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Shape 447">
            <a:extLst>
              <a:ext uri="{FF2B5EF4-FFF2-40B4-BE49-F238E27FC236}">
                <a16:creationId xmlns:a16="http://schemas.microsoft.com/office/drawing/2014/main" id="{B023DD88-5BF4-F14C-8C8A-0E202939222B}"/>
              </a:ext>
            </a:extLst>
          </p:cNvPr>
          <p:cNvSpPr/>
          <p:nvPr/>
        </p:nvSpPr>
        <p:spPr>
          <a:xfrm>
            <a:off x="5300775" y="3639345"/>
            <a:ext cx="3909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448">
            <a:extLst>
              <a:ext uri="{FF2B5EF4-FFF2-40B4-BE49-F238E27FC236}">
                <a16:creationId xmlns:a16="http://schemas.microsoft.com/office/drawing/2014/main" id="{00B42247-7BCF-D048-9FFA-5ADF8C796A7D}"/>
              </a:ext>
            </a:extLst>
          </p:cNvPr>
          <p:cNvSpPr/>
          <p:nvPr/>
        </p:nvSpPr>
        <p:spPr>
          <a:xfrm>
            <a:off x="5300775" y="3639345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451">
            <a:extLst>
              <a:ext uri="{FF2B5EF4-FFF2-40B4-BE49-F238E27FC236}">
                <a16:creationId xmlns:a16="http://schemas.microsoft.com/office/drawing/2014/main" id="{503A1447-904C-E04A-985F-701E77EF0793}"/>
              </a:ext>
            </a:extLst>
          </p:cNvPr>
          <p:cNvSpPr/>
          <p:nvPr/>
        </p:nvSpPr>
        <p:spPr>
          <a:xfrm>
            <a:off x="2891000" y="3354532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452">
            <a:extLst>
              <a:ext uri="{FF2B5EF4-FFF2-40B4-BE49-F238E27FC236}">
                <a16:creationId xmlns:a16="http://schemas.microsoft.com/office/drawing/2014/main" id="{1DC73C82-C0DE-1D49-AAB6-CEE90E19C315}"/>
              </a:ext>
            </a:extLst>
          </p:cNvPr>
          <p:cNvSpPr/>
          <p:nvPr/>
        </p:nvSpPr>
        <p:spPr>
          <a:xfrm>
            <a:off x="2224425" y="2615182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453">
            <a:extLst>
              <a:ext uri="{FF2B5EF4-FFF2-40B4-BE49-F238E27FC236}">
                <a16:creationId xmlns:a16="http://schemas.microsoft.com/office/drawing/2014/main" id="{A515118B-6426-A249-92E1-FAA7C5595564}"/>
              </a:ext>
            </a:extLst>
          </p:cNvPr>
          <p:cNvSpPr/>
          <p:nvPr/>
        </p:nvSpPr>
        <p:spPr>
          <a:xfrm>
            <a:off x="2039800" y="2078970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454">
            <a:extLst>
              <a:ext uri="{FF2B5EF4-FFF2-40B4-BE49-F238E27FC236}">
                <a16:creationId xmlns:a16="http://schemas.microsoft.com/office/drawing/2014/main" id="{D8B5A303-8C4A-7541-A512-3A1E270CD710}"/>
              </a:ext>
            </a:extLst>
          </p:cNvPr>
          <p:cNvSpPr/>
          <p:nvPr/>
        </p:nvSpPr>
        <p:spPr>
          <a:xfrm>
            <a:off x="2265350" y="3183382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Shape 456">
            <a:extLst>
              <a:ext uri="{FF2B5EF4-FFF2-40B4-BE49-F238E27FC236}">
                <a16:creationId xmlns:a16="http://schemas.microsoft.com/office/drawing/2014/main" id="{7CB76870-C1B6-EA42-8EB6-13328CB7E701}"/>
              </a:ext>
            </a:extLst>
          </p:cNvPr>
          <p:cNvCxnSpPr/>
          <p:nvPr/>
        </p:nvCxnSpPr>
        <p:spPr>
          <a:xfrm>
            <a:off x="1584600" y="3235432"/>
            <a:ext cx="5822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Shape 457">
            <a:extLst>
              <a:ext uri="{FF2B5EF4-FFF2-40B4-BE49-F238E27FC236}">
                <a16:creationId xmlns:a16="http://schemas.microsoft.com/office/drawing/2014/main" id="{D36678A4-BCAD-ED4F-A63D-9682622CAEB2}"/>
              </a:ext>
            </a:extLst>
          </p:cNvPr>
          <p:cNvCxnSpPr/>
          <p:nvPr/>
        </p:nvCxnSpPr>
        <p:spPr>
          <a:xfrm rot="10800000">
            <a:off x="4495800" y="1465807"/>
            <a:ext cx="0" cy="3344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Shape 458">
            <a:extLst>
              <a:ext uri="{FF2B5EF4-FFF2-40B4-BE49-F238E27FC236}">
                <a16:creationId xmlns:a16="http://schemas.microsoft.com/office/drawing/2014/main" id="{56F34135-D433-5348-A363-2C4D5EB45072}"/>
              </a:ext>
            </a:extLst>
          </p:cNvPr>
          <p:cNvSpPr/>
          <p:nvPr/>
        </p:nvSpPr>
        <p:spPr>
          <a:xfrm>
            <a:off x="2430700" y="3639357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Shape 459">
            <a:extLst>
              <a:ext uri="{FF2B5EF4-FFF2-40B4-BE49-F238E27FC236}">
                <a16:creationId xmlns:a16="http://schemas.microsoft.com/office/drawing/2014/main" id="{5AF15D9F-0007-ED41-A3BB-3036820CBA02}"/>
              </a:ext>
            </a:extLst>
          </p:cNvPr>
          <p:cNvSpPr/>
          <p:nvPr/>
        </p:nvSpPr>
        <p:spPr>
          <a:xfrm>
            <a:off x="1779650" y="3464182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Shape 460">
            <a:extLst>
              <a:ext uri="{FF2B5EF4-FFF2-40B4-BE49-F238E27FC236}">
                <a16:creationId xmlns:a16="http://schemas.microsoft.com/office/drawing/2014/main" id="{3416C854-DC08-9446-AD21-B646678BE560}"/>
              </a:ext>
            </a:extLst>
          </p:cNvPr>
          <p:cNvSpPr/>
          <p:nvPr/>
        </p:nvSpPr>
        <p:spPr>
          <a:xfrm>
            <a:off x="1674300" y="2771582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Shape 461">
            <a:extLst>
              <a:ext uri="{FF2B5EF4-FFF2-40B4-BE49-F238E27FC236}">
                <a16:creationId xmlns:a16="http://schemas.microsoft.com/office/drawing/2014/main" id="{73CFCAC3-4DE5-C441-9689-6C469D2D54AC}"/>
              </a:ext>
            </a:extLst>
          </p:cNvPr>
          <p:cNvSpPr/>
          <p:nvPr/>
        </p:nvSpPr>
        <p:spPr>
          <a:xfrm>
            <a:off x="1511200" y="2193295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Shape 463">
            <a:extLst>
              <a:ext uri="{FF2B5EF4-FFF2-40B4-BE49-F238E27FC236}">
                <a16:creationId xmlns:a16="http://schemas.microsoft.com/office/drawing/2014/main" id="{A78A8FC1-D160-5549-961C-E61F4A9E0CE5}"/>
              </a:ext>
            </a:extLst>
          </p:cNvPr>
          <p:cNvSpPr/>
          <p:nvPr/>
        </p:nvSpPr>
        <p:spPr>
          <a:xfrm>
            <a:off x="5827400" y="3029270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64">
            <a:extLst>
              <a:ext uri="{FF2B5EF4-FFF2-40B4-BE49-F238E27FC236}">
                <a16:creationId xmlns:a16="http://schemas.microsoft.com/office/drawing/2014/main" id="{03DF0986-D962-0040-B706-3F2F7FE03F25}"/>
              </a:ext>
            </a:extLst>
          </p:cNvPr>
          <p:cNvSpPr/>
          <p:nvPr/>
        </p:nvSpPr>
        <p:spPr>
          <a:xfrm>
            <a:off x="3026350" y="4030857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65">
            <a:extLst>
              <a:ext uri="{FF2B5EF4-FFF2-40B4-BE49-F238E27FC236}">
                <a16:creationId xmlns:a16="http://schemas.microsoft.com/office/drawing/2014/main" id="{733419B2-0009-6440-9CCA-54A2B6922756}"/>
              </a:ext>
            </a:extLst>
          </p:cNvPr>
          <p:cNvSpPr/>
          <p:nvPr/>
        </p:nvSpPr>
        <p:spPr>
          <a:xfrm>
            <a:off x="1283400" y="1755907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Shape 466">
            <a:extLst>
              <a:ext uri="{FF2B5EF4-FFF2-40B4-BE49-F238E27FC236}">
                <a16:creationId xmlns:a16="http://schemas.microsoft.com/office/drawing/2014/main" id="{4D0E1964-81B3-4E42-8044-A813B3D2D917}"/>
              </a:ext>
            </a:extLst>
          </p:cNvPr>
          <p:cNvSpPr/>
          <p:nvPr/>
        </p:nvSpPr>
        <p:spPr>
          <a:xfrm>
            <a:off x="3000225" y="1579145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0" name="Shape 467">
            <a:extLst>
              <a:ext uri="{FF2B5EF4-FFF2-40B4-BE49-F238E27FC236}">
                <a16:creationId xmlns:a16="http://schemas.microsoft.com/office/drawing/2014/main" id="{464AC5BD-B571-5B46-995C-DA1EA3EB4A1E}"/>
              </a:ext>
            </a:extLst>
          </p:cNvPr>
          <p:cNvSpPr/>
          <p:nvPr/>
        </p:nvSpPr>
        <p:spPr>
          <a:xfrm>
            <a:off x="2430700" y="1525320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1" name="Shape 468">
            <a:extLst>
              <a:ext uri="{FF2B5EF4-FFF2-40B4-BE49-F238E27FC236}">
                <a16:creationId xmlns:a16="http://schemas.microsoft.com/office/drawing/2014/main" id="{EA45008F-11B4-2648-B4A5-D35D37F127F0}"/>
              </a:ext>
            </a:extLst>
          </p:cNvPr>
          <p:cNvSpPr/>
          <p:nvPr/>
        </p:nvSpPr>
        <p:spPr>
          <a:xfrm>
            <a:off x="3616175" y="2408695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" name="Shape 469">
            <a:extLst>
              <a:ext uri="{FF2B5EF4-FFF2-40B4-BE49-F238E27FC236}">
                <a16:creationId xmlns:a16="http://schemas.microsoft.com/office/drawing/2014/main" id="{DDC90FCD-EE9C-B946-A5EE-A9A749D90060}"/>
              </a:ext>
            </a:extLst>
          </p:cNvPr>
          <p:cNvSpPr/>
          <p:nvPr/>
        </p:nvSpPr>
        <p:spPr>
          <a:xfrm>
            <a:off x="3354200" y="3183370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4" name="Shape 474">
            <a:extLst>
              <a:ext uri="{FF2B5EF4-FFF2-40B4-BE49-F238E27FC236}">
                <a16:creationId xmlns:a16="http://schemas.microsoft.com/office/drawing/2014/main" id="{C69F3582-F123-7A47-BFE5-AAF5A83F5529}"/>
              </a:ext>
            </a:extLst>
          </p:cNvPr>
          <p:cNvSpPr/>
          <p:nvPr/>
        </p:nvSpPr>
        <p:spPr>
          <a:xfrm rot="-1759767">
            <a:off x="1481154" y="1289650"/>
            <a:ext cx="1488270" cy="3442877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488">
            <a:extLst>
              <a:ext uri="{FF2B5EF4-FFF2-40B4-BE49-F238E27FC236}">
                <a16:creationId xmlns:a16="http://schemas.microsoft.com/office/drawing/2014/main" id="{355B209A-417A-D942-8BF9-DA964AE5C784}"/>
              </a:ext>
            </a:extLst>
          </p:cNvPr>
          <p:cNvSpPr/>
          <p:nvPr/>
        </p:nvSpPr>
        <p:spPr>
          <a:xfrm>
            <a:off x="2144251" y="2916010"/>
            <a:ext cx="390900" cy="390900"/>
          </a:xfrm>
          <a:prstGeom prst="mathMultiply">
            <a:avLst>
              <a:gd name="adj1" fmla="val 24437"/>
            </a:avLst>
          </a:prstGeom>
          <a:solidFill>
            <a:srgbClr val="0000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489">
            <a:extLst>
              <a:ext uri="{FF2B5EF4-FFF2-40B4-BE49-F238E27FC236}">
                <a16:creationId xmlns:a16="http://schemas.microsoft.com/office/drawing/2014/main" id="{514974E4-67DC-1C4D-A8B3-A544FE106BEE}"/>
              </a:ext>
            </a:extLst>
          </p:cNvPr>
          <p:cNvSpPr/>
          <p:nvPr/>
        </p:nvSpPr>
        <p:spPr>
          <a:xfrm>
            <a:off x="3782869" y="2560599"/>
            <a:ext cx="390900" cy="390900"/>
          </a:xfrm>
          <a:prstGeom prst="mathMultiply">
            <a:avLst>
              <a:gd name="adj1" fmla="val 24437"/>
            </a:avLst>
          </a:prstGeom>
          <a:solidFill>
            <a:srgbClr val="6AA84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502">
            <a:extLst>
              <a:ext uri="{FF2B5EF4-FFF2-40B4-BE49-F238E27FC236}">
                <a16:creationId xmlns:a16="http://schemas.microsoft.com/office/drawing/2014/main" id="{93F46A68-57E7-F24D-AADB-C37969516304}"/>
              </a:ext>
            </a:extLst>
          </p:cNvPr>
          <p:cNvSpPr/>
          <p:nvPr/>
        </p:nvSpPr>
        <p:spPr>
          <a:xfrm rot="-3012324">
            <a:off x="3007266" y="382005"/>
            <a:ext cx="2405954" cy="4596882"/>
          </a:xfrm>
          <a:prstGeom prst="ellipse">
            <a:avLst/>
          </a:prstGeom>
          <a:noFill/>
          <a:ln w="38100" cap="flat" cmpd="sng">
            <a:solidFill>
              <a:srgbClr val="6AA84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132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K-means: </a:t>
            </a:r>
            <a:r>
              <a:rPr lang="en-US" dirty="0"/>
              <a:t>Gender/Age/Race effects</a:t>
            </a:r>
            <a:endParaRPr dirty="0"/>
          </a:p>
        </p:txBody>
      </p:sp>
      <p:sp>
        <p:nvSpPr>
          <p:cNvPr id="26" name="Shape 410">
            <a:extLst>
              <a:ext uri="{FF2B5EF4-FFF2-40B4-BE49-F238E27FC236}">
                <a16:creationId xmlns:a16="http://schemas.microsoft.com/office/drawing/2014/main" id="{6F283A05-9FC6-D24A-B777-5F3BEC22217A}"/>
              </a:ext>
            </a:extLst>
          </p:cNvPr>
          <p:cNvSpPr/>
          <p:nvPr/>
        </p:nvSpPr>
        <p:spPr>
          <a:xfrm>
            <a:off x="5677231" y="1555962"/>
            <a:ext cx="2838616" cy="782250"/>
          </a:xfrm>
          <a:prstGeom prst="roundRect">
            <a:avLst>
              <a:gd name="adj" fmla="val 16667"/>
            </a:avLst>
          </a:prstGeom>
          <a:solidFill>
            <a:schemeClr val="tx1">
              <a:lumMod val="40000"/>
              <a:lumOff val="60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Inter-gender differences large, intra-gender differences small</a:t>
            </a:r>
          </a:p>
        </p:txBody>
      </p:sp>
      <p:sp>
        <p:nvSpPr>
          <p:cNvPr id="53" name="Shape 511">
            <a:extLst>
              <a:ext uri="{FF2B5EF4-FFF2-40B4-BE49-F238E27FC236}">
                <a16:creationId xmlns:a16="http://schemas.microsoft.com/office/drawing/2014/main" id="{9E5D2C10-6F92-B54F-9F95-EC860544E814}"/>
              </a:ext>
            </a:extLst>
          </p:cNvPr>
          <p:cNvSpPr/>
          <p:nvPr/>
        </p:nvSpPr>
        <p:spPr>
          <a:xfrm>
            <a:off x="6804075" y="3174913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12">
            <a:extLst>
              <a:ext uri="{FF2B5EF4-FFF2-40B4-BE49-F238E27FC236}">
                <a16:creationId xmlns:a16="http://schemas.microsoft.com/office/drawing/2014/main" id="{C7C4D266-9C93-B342-A505-144A1A9C8DA2}"/>
              </a:ext>
            </a:extLst>
          </p:cNvPr>
          <p:cNvSpPr/>
          <p:nvPr/>
        </p:nvSpPr>
        <p:spPr>
          <a:xfrm>
            <a:off x="1974300" y="1688325"/>
            <a:ext cx="390900" cy="391500"/>
          </a:xfrm>
          <a:prstGeom prst="rect">
            <a:avLst/>
          </a:prstGeom>
          <a:solidFill>
            <a:srgbClr val="A4C2F4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13">
            <a:extLst>
              <a:ext uri="{FF2B5EF4-FFF2-40B4-BE49-F238E27FC236}">
                <a16:creationId xmlns:a16="http://schemas.microsoft.com/office/drawing/2014/main" id="{B1C3A1BF-8ED5-F645-AF10-857B33870993}"/>
              </a:ext>
            </a:extLst>
          </p:cNvPr>
          <p:cNvSpPr/>
          <p:nvPr/>
        </p:nvSpPr>
        <p:spPr>
          <a:xfrm>
            <a:off x="2512650" y="1949625"/>
            <a:ext cx="390900" cy="391500"/>
          </a:xfrm>
          <a:prstGeom prst="rect">
            <a:avLst/>
          </a:prstGeom>
          <a:solidFill>
            <a:srgbClr val="A4C2F4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Shape 514">
            <a:extLst>
              <a:ext uri="{FF2B5EF4-FFF2-40B4-BE49-F238E27FC236}">
                <a16:creationId xmlns:a16="http://schemas.microsoft.com/office/drawing/2014/main" id="{0FA5C095-429B-1444-9972-CD434DC9CD50}"/>
              </a:ext>
            </a:extLst>
          </p:cNvPr>
          <p:cNvSpPr/>
          <p:nvPr/>
        </p:nvSpPr>
        <p:spPr>
          <a:xfrm>
            <a:off x="2773075" y="3403100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Shape 515">
            <a:extLst>
              <a:ext uri="{FF2B5EF4-FFF2-40B4-BE49-F238E27FC236}">
                <a16:creationId xmlns:a16="http://schemas.microsoft.com/office/drawing/2014/main" id="{1943A46E-AE52-8947-8441-1B9883BCA127}"/>
              </a:ext>
            </a:extLst>
          </p:cNvPr>
          <p:cNvSpPr/>
          <p:nvPr/>
        </p:nvSpPr>
        <p:spPr>
          <a:xfrm>
            <a:off x="1506400" y="2011388"/>
            <a:ext cx="390900" cy="391500"/>
          </a:xfrm>
          <a:prstGeom prst="rect">
            <a:avLst/>
          </a:prstGeom>
          <a:solidFill>
            <a:srgbClr val="A4C2F4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Shape 516">
            <a:extLst>
              <a:ext uri="{FF2B5EF4-FFF2-40B4-BE49-F238E27FC236}">
                <a16:creationId xmlns:a16="http://schemas.microsoft.com/office/drawing/2014/main" id="{3495D327-D75A-424A-A17F-EB42F34ED540}"/>
              </a:ext>
            </a:extLst>
          </p:cNvPr>
          <p:cNvSpPr/>
          <p:nvPr/>
        </p:nvSpPr>
        <p:spPr>
          <a:xfrm>
            <a:off x="2228225" y="3174913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Shape 518">
            <a:extLst>
              <a:ext uri="{FF2B5EF4-FFF2-40B4-BE49-F238E27FC236}">
                <a16:creationId xmlns:a16="http://schemas.microsoft.com/office/drawing/2014/main" id="{3C10654C-ED01-D343-8831-A207858B3253}"/>
              </a:ext>
            </a:extLst>
          </p:cNvPr>
          <p:cNvCxnSpPr/>
          <p:nvPr/>
        </p:nvCxnSpPr>
        <p:spPr>
          <a:xfrm>
            <a:off x="1660800" y="2939250"/>
            <a:ext cx="5822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Shape 519">
            <a:extLst>
              <a:ext uri="{FF2B5EF4-FFF2-40B4-BE49-F238E27FC236}">
                <a16:creationId xmlns:a16="http://schemas.microsoft.com/office/drawing/2014/main" id="{5706BA90-7930-5345-A8FA-E822C3698AF2}"/>
              </a:ext>
            </a:extLst>
          </p:cNvPr>
          <p:cNvCxnSpPr/>
          <p:nvPr/>
        </p:nvCxnSpPr>
        <p:spPr>
          <a:xfrm rot="10800000">
            <a:off x="4572000" y="1169625"/>
            <a:ext cx="0" cy="3344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Shape 520">
            <a:extLst>
              <a:ext uri="{FF2B5EF4-FFF2-40B4-BE49-F238E27FC236}">
                <a16:creationId xmlns:a16="http://schemas.microsoft.com/office/drawing/2014/main" id="{28AFFBC2-1EA5-6A42-97C2-034112DF9B35}"/>
              </a:ext>
            </a:extLst>
          </p:cNvPr>
          <p:cNvSpPr/>
          <p:nvPr/>
        </p:nvSpPr>
        <p:spPr>
          <a:xfrm>
            <a:off x="2009525" y="2185625"/>
            <a:ext cx="390900" cy="391500"/>
          </a:xfrm>
          <a:prstGeom prst="rect">
            <a:avLst/>
          </a:prstGeom>
          <a:solidFill>
            <a:srgbClr val="A4C2F4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Shape 521">
            <a:extLst>
              <a:ext uri="{FF2B5EF4-FFF2-40B4-BE49-F238E27FC236}">
                <a16:creationId xmlns:a16="http://schemas.microsoft.com/office/drawing/2014/main" id="{57762A01-B3DC-0F4C-B684-D9C7BC79EB2D}"/>
              </a:ext>
            </a:extLst>
          </p:cNvPr>
          <p:cNvSpPr/>
          <p:nvPr/>
        </p:nvSpPr>
        <p:spPr>
          <a:xfrm>
            <a:off x="2228225" y="3704200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Shape 522">
            <a:extLst>
              <a:ext uri="{FF2B5EF4-FFF2-40B4-BE49-F238E27FC236}">
                <a16:creationId xmlns:a16="http://schemas.microsoft.com/office/drawing/2014/main" id="{719E5069-B686-B546-972B-628000706056}"/>
              </a:ext>
            </a:extLst>
          </p:cNvPr>
          <p:cNvSpPr/>
          <p:nvPr/>
        </p:nvSpPr>
        <p:spPr>
          <a:xfrm>
            <a:off x="1725100" y="3469425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Shape 523">
            <a:extLst>
              <a:ext uri="{FF2B5EF4-FFF2-40B4-BE49-F238E27FC236}">
                <a16:creationId xmlns:a16="http://schemas.microsoft.com/office/drawing/2014/main" id="{91D33D2B-25FB-7A4E-9167-985453611BEA}"/>
              </a:ext>
            </a:extLst>
          </p:cNvPr>
          <p:cNvSpPr/>
          <p:nvPr/>
        </p:nvSpPr>
        <p:spPr>
          <a:xfrm>
            <a:off x="6233838" y="3174913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Shape 525">
            <a:extLst>
              <a:ext uri="{FF2B5EF4-FFF2-40B4-BE49-F238E27FC236}">
                <a16:creationId xmlns:a16="http://schemas.microsoft.com/office/drawing/2014/main" id="{F8576D5E-F505-F84C-942A-BF0B144DA3D0}"/>
              </a:ext>
            </a:extLst>
          </p:cNvPr>
          <p:cNvSpPr txBox="1"/>
          <p:nvPr/>
        </p:nvSpPr>
        <p:spPr>
          <a:xfrm>
            <a:off x="259250" y="2697225"/>
            <a:ext cx="8784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Male</a:t>
            </a:r>
            <a:endParaRPr sz="1600"/>
          </a:p>
        </p:txBody>
      </p:sp>
      <p:cxnSp>
        <p:nvCxnSpPr>
          <p:cNvPr id="66" name="Shape 526">
            <a:extLst>
              <a:ext uri="{FF2B5EF4-FFF2-40B4-BE49-F238E27FC236}">
                <a16:creationId xmlns:a16="http://schemas.microsoft.com/office/drawing/2014/main" id="{EE8F08BD-7B95-A040-AA16-CC3155EF519D}"/>
              </a:ext>
            </a:extLst>
          </p:cNvPr>
          <p:cNvCxnSpPr>
            <a:endCxn id="57" idx="1"/>
          </p:cNvCxnSpPr>
          <p:nvPr/>
        </p:nvCxnSpPr>
        <p:spPr>
          <a:xfrm rot="10800000" flipH="1">
            <a:off x="851800" y="2207138"/>
            <a:ext cx="654600" cy="717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Shape 527">
            <a:extLst>
              <a:ext uri="{FF2B5EF4-FFF2-40B4-BE49-F238E27FC236}">
                <a16:creationId xmlns:a16="http://schemas.microsoft.com/office/drawing/2014/main" id="{05049CA9-9C24-1944-95FE-5471818744B4}"/>
              </a:ext>
            </a:extLst>
          </p:cNvPr>
          <p:cNvCxnSpPr>
            <a:endCxn id="63" idx="1"/>
          </p:cNvCxnSpPr>
          <p:nvPr/>
        </p:nvCxnSpPr>
        <p:spPr>
          <a:xfrm>
            <a:off x="859900" y="2956575"/>
            <a:ext cx="865200" cy="708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" name="Shape 528">
            <a:extLst>
              <a:ext uri="{FF2B5EF4-FFF2-40B4-BE49-F238E27FC236}">
                <a16:creationId xmlns:a16="http://schemas.microsoft.com/office/drawing/2014/main" id="{AF3CE0FB-1AA0-4540-B4BF-6F9A3C4D6ECB}"/>
              </a:ext>
            </a:extLst>
          </p:cNvPr>
          <p:cNvSpPr txBox="1"/>
          <p:nvPr/>
        </p:nvSpPr>
        <p:spPr>
          <a:xfrm>
            <a:off x="7768600" y="2736250"/>
            <a:ext cx="8784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Female</a:t>
            </a:r>
            <a:endParaRPr sz="1600"/>
          </a:p>
        </p:txBody>
      </p:sp>
      <p:cxnSp>
        <p:nvCxnSpPr>
          <p:cNvPr id="69" name="Shape 529">
            <a:extLst>
              <a:ext uri="{FF2B5EF4-FFF2-40B4-BE49-F238E27FC236}">
                <a16:creationId xmlns:a16="http://schemas.microsoft.com/office/drawing/2014/main" id="{544EB3ED-599F-AD42-B04E-317A5FA2D223}"/>
              </a:ext>
            </a:extLst>
          </p:cNvPr>
          <p:cNvCxnSpPr>
            <a:stCxn id="68" idx="1"/>
            <a:endCxn id="53" idx="0"/>
          </p:cNvCxnSpPr>
          <p:nvPr/>
        </p:nvCxnSpPr>
        <p:spPr>
          <a:xfrm flipH="1">
            <a:off x="6999400" y="2880700"/>
            <a:ext cx="769200" cy="294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" name="Shape 530">
            <a:extLst>
              <a:ext uri="{FF2B5EF4-FFF2-40B4-BE49-F238E27FC236}">
                <a16:creationId xmlns:a16="http://schemas.microsoft.com/office/drawing/2014/main" id="{965AA821-27A3-C34E-9846-E63DB22BBDF1}"/>
              </a:ext>
            </a:extLst>
          </p:cNvPr>
          <p:cNvSpPr/>
          <p:nvPr/>
        </p:nvSpPr>
        <p:spPr>
          <a:xfrm>
            <a:off x="6505025" y="2693288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Shape 531">
            <a:extLst>
              <a:ext uri="{FF2B5EF4-FFF2-40B4-BE49-F238E27FC236}">
                <a16:creationId xmlns:a16="http://schemas.microsoft.com/office/drawing/2014/main" id="{CA29A63D-8B06-BB4B-875D-FD8D97206374}"/>
              </a:ext>
            </a:extLst>
          </p:cNvPr>
          <p:cNvSpPr/>
          <p:nvPr/>
        </p:nvSpPr>
        <p:spPr>
          <a:xfrm>
            <a:off x="5920638" y="2693288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539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K-means: </a:t>
            </a:r>
            <a:r>
              <a:rPr lang="en-US" dirty="0"/>
              <a:t>Gender/Age/Race effects</a:t>
            </a:r>
            <a:endParaRPr dirty="0"/>
          </a:p>
        </p:txBody>
      </p:sp>
      <p:sp>
        <p:nvSpPr>
          <p:cNvPr id="53" name="Shape 511">
            <a:extLst>
              <a:ext uri="{FF2B5EF4-FFF2-40B4-BE49-F238E27FC236}">
                <a16:creationId xmlns:a16="http://schemas.microsoft.com/office/drawing/2014/main" id="{9E5D2C10-6F92-B54F-9F95-EC860544E814}"/>
              </a:ext>
            </a:extLst>
          </p:cNvPr>
          <p:cNvSpPr/>
          <p:nvPr/>
        </p:nvSpPr>
        <p:spPr>
          <a:xfrm>
            <a:off x="6804075" y="3174913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12">
            <a:extLst>
              <a:ext uri="{FF2B5EF4-FFF2-40B4-BE49-F238E27FC236}">
                <a16:creationId xmlns:a16="http://schemas.microsoft.com/office/drawing/2014/main" id="{C7C4D266-9C93-B342-A505-144A1A9C8DA2}"/>
              </a:ext>
            </a:extLst>
          </p:cNvPr>
          <p:cNvSpPr/>
          <p:nvPr/>
        </p:nvSpPr>
        <p:spPr>
          <a:xfrm>
            <a:off x="1974300" y="1688325"/>
            <a:ext cx="390900" cy="391500"/>
          </a:xfrm>
          <a:prstGeom prst="rect">
            <a:avLst/>
          </a:prstGeom>
          <a:solidFill>
            <a:srgbClr val="A4C2F4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13">
            <a:extLst>
              <a:ext uri="{FF2B5EF4-FFF2-40B4-BE49-F238E27FC236}">
                <a16:creationId xmlns:a16="http://schemas.microsoft.com/office/drawing/2014/main" id="{B1C3A1BF-8ED5-F645-AF10-857B33870993}"/>
              </a:ext>
            </a:extLst>
          </p:cNvPr>
          <p:cNvSpPr/>
          <p:nvPr/>
        </p:nvSpPr>
        <p:spPr>
          <a:xfrm>
            <a:off x="2512650" y="1949625"/>
            <a:ext cx="390900" cy="391500"/>
          </a:xfrm>
          <a:prstGeom prst="rect">
            <a:avLst/>
          </a:prstGeom>
          <a:solidFill>
            <a:srgbClr val="A4C2F4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Shape 514">
            <a:extLst>
              <a:ext uri="{FF2B5EF4-FFF2-40B4-BE49-F238E27FC236}">
                <a16:creationId xmlns:a16="http://schemas.microsoft.com/office/drawing/2014/main" id="{0FA5C095-429B-1444-9972-CD434DC9CD50}"/>
              </a:ext>
            </a:extLst>
          </p:cNvPr>
          <p:cNvSpPr/>
          <p:nvPr/>
        </p:nvSpPr>
        <p:spPr>
          <a:xfrm>
            <a:off x="2773075" y="3403100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Shape 515">
            <a:extLst>
              <a:ext uri="{FF2B5EF4-FFF2-40B4-BE49-F238E27FC236}">
                <a16:creationId xmlns:a16="http://schemas.microsoft.com/office/drawing/2014/main" id="{1943A46E-AE52-8947-8441-1B9883BCA127}"/>
              </a:ext>
            </a:extLst>
          </p:cNvPr>
          <p:cNvSpPr/>
          <p:nvPr/>
        </p:nvSpPr>
        <p:spPr>
          <a:xfrm>
            <a:off x="1506400" y="2011388"/>
            <a:ext cx="390900" cy="391500"/>
          </a:xfrm>
          <a:prstGeom prst="rect">
            <a:avLst/>
          </a:prstGeom>
          <a:solidFill>
            <a:srgbClr val="A4C2F4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Shape 516">
            <a:extLst>
              <a:ext uri="{FF2B5EF4-FFF2-40B4-BE49-F238E27FC236}">
                <a16:creationId xmlns:a16="http://schemas.microsoft.com/office/drawing/2014/main" id="{3495D327-D75A-424A-A17F-EB42F34ED540}"/>
              </a:ext>
            </a:extLst>
          </p:cNvPr>
          <p:cNvSpPr/>
          <p:nvPr/>
        </p:nvSpPr>
        <p:spPr>
          <a:xfrm>
            <a:off x="2228225" y="3174913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Shape 518">
            <a:extLst>
              <a:ext uri="{FF2B5EF4-FFF2-40B4-BE49-F238E27FC236}">
                <a16:creationId xmlns:a16="http://schemas.microsoft.com/office/drawing/2014/main" id="{3C10654C-ED01-D343-8831-A207858B3253}"/>
              </a:ext>
            </a:extLst>
          </p:cNvPr>
          <p:cNvCxnSpPr/>
          <p:nvPr/>
        </p:nvCxnSpPr>
        <p:spPr>
          <a:xfrm>
            <a:off x="1660800" y="2939250"/>
            <a:ext cx="5822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Shape 519">
            <a:extLst>
              <a:ext uri="{FF2B5EF4-FFF2-40B4-BE49-F238E27FC236}">
                <a16:creationId xmlns:a16="http://schemas.microsoft.com/office/drawing/2014/main" id="{5706BA90-7930-5345-A8FA-E822C3698AF2}"/>
              </a:ext>
            </a:extLst>
          </p:cNvPr>
          <p:cNvCxnSpPr/>
          <p:nvPr/>
        </p:nvCxnSpPr>
        <p:spPr>
          <a:xfrm rot="10800000">
            <a:off x="4572000" y="1169625"/>
            <a:ext cx="0" cy="3344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Shape 520">
            <a:extLst>
              <a:ext uri="{FF2B5EF4-FFF2-40B4-BE49-F238E27FC236}">
                <a16:creationId xmlns:a16="http://schemas.microsoft.com/office/drawing/2014/main" id="{28AFFBC2-1EA5-6A42-97C2-034112DF9B35}"/>
              </a:ext>
            </a:extLst>
          </p:cNvPr>
          <p:cNvSpPr/>
          <p:nvPr/>
        </p:nvSpPr>
        <p:spPr>
          <a:xfrm>
            <a:off x="2009525" y="2185625"/>
            <a:ext cx="390900" cy="391500"/>
          </a:xfrm>
          <a:prstGeom prst="rect">
            <a:avLst/>
          </a:prstGeom>
          <a:solidFill>
            <a:srgbClr val="A4C2F4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Shape 521">
            <a:extLst>
              <a:ext uri="{FF2B5EF4-FFF2-40B4-BE49-F238E27FC236}">
                <a16:creationId xmlns:a16="http://schemas.microsoft.com/office/drawing/2014/main" id="{57762A01-B3DC-0F4C-B684-D9C7BC79EB2D}"/>
              </a:ext>
            </a:extLst>
          </p:cNvPr>
          <p:cNvSpPr/>
          <p:nvPr/>
        </p:nvSpPr>
        <p:spPr>
          <a:xfrm>
            <a:off x="2228225" y="3704200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Shape 522">
            <a:extLst>
              <a:ext uri="{FF2B5EF4-FFF2-40B4-BE49-F238E27FC236}">
                <a16:creationId xmlns:a16="http://schemas.microsoft.com/office/drawing/2014/main" id="{719E5069-B686-B546-972B-628000706056}"/>
              </a:ext>
            </a:extLst>
          </p:cNvPr>
          <p:cNvSpPr/>
          <p:nvPr/>
        </p:nvSpPr>
        <p:spPr>
          <a:xfrm>
            <a:off x="1725100" y="3469425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Shape 523">
            <a:extLst>
              <a:ext uri="{FF2B5EF4-FFF2-40B4-BE49-F238E27FC236}">
                <a16:creationId xmlns:a16="http://schemas.microsoft.com/office/drawing/2014/main" id="{91D33D2B-25FB-7A4E-9167-985453611BEA}"/>
              </a:ext>
            </a:extLst>
          </p:cNvPr>
          <p:cNvSpPr/>
          <p:nvPr/>
        </p:nvSpPr>
        <p:spPr>
          <a:xfrm>
            <a:off x="6233838" y="3174913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Shape 525">
            <a:extLst>
              <a:ext uri="{FF2B5EF4-FFF2-40B4-BE49-F238E27FC236}">
                <a16:creationId xmlns:a16="http://schemas.microsoft.com/office/drawing/2014/main" id="{F8576D5E-F505-F84C-942A-BF0B144DA3D0}"/>
              </a:ext>
            </a:extLst>
          </p:cNvPr>
          <p:cNvSpPr txBox="1"/>
          <p:nvPr/>
        </p:nvSpPr>
        <p:spPr>
          <a:xfrm>
            <a:off x="259250" y="2697225"/>
            <a:ext cx="8784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Male</a:t>
            </a:r>
            <a:endParaRPr sz="1600"/>
          </a:p>
        </p:txBody>
      </p:sp>
      <p:cxnSp>
        <p:nvCxnSpPr>
          <p:cNvPr id="66" name="Shape 526">
            <a:extLst>
              <a:ext uri="{FF2B5EF4-FFF2-40B4-BE49-F238E27FC236}">
                <a16:creationId xmlns:a16="http://schemas.microsoft.com/office/drawing/2014/main" id="{EE8F08BD-7B95-A040-AA16-CC3155EF519D}"/>
              </a:ext>
            </a:extLst>
          </p:cNvPr>
          <p:cNvCxnSpPr>
            <a:endCxn id="57" idx="1"/>
          </p:cNvCxnSpPr>
          <p:nvPr/>
        </p:nvCxnSpPr>
        <p:spPr>
          <a:xfrm rot="10800000" flipH="1">
            <a:off x="851800" y="2207138"/>
            <a:ext cx="654600" cy="717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Shape 527">
            <a:extLst>
              <a:ext uri="{FF2B5EF4-FFF2-40B4-BE49-F238E27FC236}">
                <a16:creationId xmlns:a16="http://schemas.microsoft.com/office/drawing/2014/main" id="{05049CA9-9C24-1944-95FE-5471818744B4}"/>
              </a:ext>
            </a:extLst>
          </p:cNvPr>
          <p:cNvCxnSpPr>
            <a:endCxn id="63" idx="1"/>
          </p:cNvCxnSpPr>
          <p:nvPr/>
        </p:nvCxnSpPr>
        <p:spPr>
          <a:xfrm>
            <a:off x="859900" y="2956575"/>
            <a:ext cx="865200" cy="708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" name="Shape 528">
            <a:extLst>
              <a:ext uri="{FF2B5EF4-FFF2-40B4-BE49-F238E27FC236}">
                <a16:creationId xmlns:a16="http://schemas.microsoft.com/office/drawing/2014/main" id="{AF3CE0FB-1AA0-4540-B4BF-6F9A3C4D6ECB}"/>
              </a:ext>
            </a:extLst>
          </p:cNvPr>
          <p:cNvSpPr txBox="1"/>
          <p:nvPr/>
        </p:nvSpPr>
        <p:spPr>
          <a:xfrm>
            <a:off x="7768600" y="2736250"/>
            <a:ext cx="8784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Female</a:t>
            </a:r>
            <a:endParaRPr sz="1600"/>
          </a:p>
        </p:txBody>
      </p:sp>
      <p:cxnSp>
        <p:nvCxnSpPr>
          <p:cNvPr id="69" name="Shape 529">
            <a:extLst>
              <a:ext uri="{FF2B5EF4-FFF2-40B4-BE49-F238E27FC236}">
                <a16:creationId xmlns:a16="http://schemas.microsoft.com/office/drawing/2014/main" id="{544EB3ED-599F-AD42-B04E-317A5FA2D223}"/>
              </a:ext>
            </a:extLst>
          </p:cNvPr>
          <p:cNvCxnSpPr>
            <a:stCxn id="68" idx="1"/>
            <a:endCxn id="53" idx="0"/>
          </p:cNvCxnSpPr>
          <p:nvPr/>
        </p:nvCxnSpPr>
        <p:spPr>
          <a:xfrm flipH="1">
            <a:off x="6999400" y="2880700"/>
            <a:ext cx="769200" cy="294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" name="Shape 530">
            <a:extLst>
              <a:ext uri="{FF2B5EF4-FFF2-40B4-BE49-F238E27FC236}">
                <a16:creationId xmlns:a16="http://schemas.microsoft.com/office/drawing/2014/main" id="{965AA821-27A3-C34E-9846-E63DB22BBDF1}"/>
              </a:ext>
            </a:extLst>
          </p:cNvPr>
          <p:cNvSpPr/>
          <p:nvPr/>
        </p:nvSpPr>
        <p:spPr>
          <a:xfrm>
            <a:off x="6505025" y="2693288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Shape 531">
            <a:extLst>
              <a:ext uri="{FF2B5EF4-FFF2-40B4-BE49-F238E27FC236}">
                <a16:creationId xmlns:a16="http://schemas.microsoft.com/office/drawing/2014/main" id="{CA29A63D-8B06-BB4B-875D-FD8D97206374}"/>
              </a:ext>
            </a:extLst>
          </p:cNvPr>
          <p:cNvSpPr/>
          <p:nvPr/>
        </p:nvSpPr>
        <p:spPr>
          <a:xfrm>
            <a:off x="5920638" y="2693288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562">
            <a:extLst>
              <a:ext uri="{FF2B5EF4-FFF2-40B4-BE49-F238E27FC236}">
                <a16:creationId xmlns:a16="http://schemas.microsoft.com/office/drawing/2014/main" id="{DA880E0A-E2CA-AC4D-B313-5168AF7DF023}"/>
              </a:ext>
            </a:extLst>
          </p:cNvPr>
          <p:cNvSpPr/>
          <p:nvPr/>
        </p:nvSpPr>
        <p:spPr>
          <a:xfrm rot="-525">
            <a:off x="1255025" y="1382799"/>
            <a:ext cx="1962900" cy="2977800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563">
            <a:extLst>
              <a:ext uri="{FF2B5EF4-FFF2-40B4-BE49-F238E27FC236}">
                <a16:creationId xmlns:a16="http://schemas.microsoft.com/office/drawing/2014/main" id="{8F039D24-58F7-2D47-98ED-208259B2565F}"/>
              </a:ext>
            </a:extLst>
          </p:cNvPr>
          <p:cNvSpPr/>
          <p:nvPr/>
        </p:nvSpPr>
        <p:spPr>
          <a:xfrm rot="-5400859">
            <a:off x="5924269" y="2050153"/>
            <a:ext cx="1200000" cy="2108100"/>
          </a:xfrm>
          <a:prstGeom prst="ellipse">
            <a:avLst/>
          </a:prstGeom>
          <a:noFill/>
          <a:ln w="38100" cap="flat" cmpd="sng">
            <a:solidFill>
              <a:srgbClr val="6AA84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410">
            <a:extLst>
              <a:ext uri="{FF2B5EF4-FFF2-40B4-BE49-F238E27FC236}">
                <a16:creationId xmlns:a16="http://schemas.microsoft.com/office/drawing/2014/main" id="{825FF0C7-AAA3-094B-B3F8-1392EEC1BBED}"/>
              </a:ext>
            </a:extLst>
          </p:cNvPr>
          <p:cNvSpPr/>
          <p:nvPr/>
        </p:nvSpPr>
        <p:spPr>
          <a:xfrm>
            <a:off x="5518857" y="3940129"/>
            <a:ext cx="2996990" cy="878487"/>
          </a:xfrm>
          <a:prstGeom prst="roundRect">
            <a:avLst>
              <a:gd name="adj" fmla="val 16667"/>
            </a:avLst>
          </a:prstGeom>
          <a:solidFill>
            <a:schemeClr val="tx1">
              <a:lumMod val="40000"/>
              <a:lumOff val="60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>
              <a:buSzPts val="1400"/>
              <a:buChar char="●"/>
            </a:pPr>
            <a:r>
              <a:rPr lang="en-US" dirty="0"/>
              <a:t>Challenging to find k=3</a:t>
            </a:r>
          </a:p>
          <a:p>
            <a:pPr marL="457200" lvl="0" indent="-317500">
              <a:buSzPts val="1400"/>
              <a:buChar char="●"/>
            </a:pPr>
            <a:r>
              <a:rPr lang="en-US" dirty="0"/>
              <a:t>Heuristics prefer 2 clusters</a:t>
            </a:r>
          </a:p>
        </p:txBody>
      </p:sp>
      <p:sp>
        <p:nvSpPr>
          <p:cNvPr id="27" name="Shape 410">
            <a:extLst>
              <a:ext uri="{FF2B5EF4-FFF2-40B4-BE49-F238E27FC236}">
                <a16:creationId xmlns:a16="http://schemas.microsoft.com/office/drawing/2014/main" id="{496DC242-F151-8143-9897-560DB0BD92F6}"/>
              </a:ext>
            </a:extLst>
          </p:cNvPr>
          <p:cNvSpPr/>
          <p:nvPr/>
        </p:nvSpPr>
        <p:spPr>
          <a:xfrm>
            <a:off x="5677231" y="1555962"/>
            <a:ext cx="2838616" cy="782250"/>
          </a:xfrm>
          <a:prstGeom prst="roundRect">
            <a:avLst>
              <a:gd name="adj" fmla="val 16667"/>
            </a:avLst>
          </a:prstGeom>
          <a:solidFill>
            <a:schemeClr val="tx1">
              <a:lumMod val="40000"/>
              <a:lumOff val="60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Inter-gender differences large, intra-gender differences small</a:t>
            </a:r>
          </a:p>
        </p:txBody>
      </p:sp>
    </p:spTree>
    <p:extLst>
      <p:ext uri="{BB962C8B-B14F-4D97-AF65-F5344CB8AC3E}">
        <p14:creationId xmlns:p14="http://schemas.microsoft.com/office/powerpoint/2010/main" val="2922462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K-means: </a:t>
            </a:r>
            <a:r>
              <a:rPr lang="en-US" dirty="0"/>
              <a:t>Overlapping speech</a:t>
            </a:r>
            <a:endParaRPr dirty="0"/>
          </a:p>
        </p:txBody>
      </p:sp>
      <p:sp>
        <p:nvSpPr>
          <p:cNvPr id="27" name="Shape 410">
            <a:extLst>
              <a:ext uri="{FF2B5EF4-FFF2-40B4-BE49-F238E27FC236}">
                <a16:creationId xmlns:a16="http://schemas.microsoft.com/office/drawing/2014/main" id="{496DC242-F151-8143-9897-560DB0BD92F6}"/>
              </a:ext>
            </a:extLst>
          </p:cNvPr>
          <p:cNvSpPr/>
          <p:nvPr/>
        </p:nvSpPr>
        <p:spPr>
          <a:xfrm>
            <a:off x="5775667" y="1142184"/>
            <a:ext cx="2838616" cy="782250"/>
          </a:xfrm>
          <a:prstGeom prst="roundRect">
            <a:avLst>
              <a:gd name="adj" fmla="val 16667"/>
            </a:avLst>
          </a:prstGeom>
          <a:solidFill>
            <a:schemeClr val="tx1">
              <a:lumMod val="40000"/>
              <a:lumOff val="60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Overlapping speech creates connections between clusters</a:t>
            </a:r>
          </a:p>
        </p:txBody>
      </p:sp>
      <p:sp>
        <p:nvSpPr>
          <p:cNvPr id="26" name="Shape 568">
            <a:extLst>
              <a:ext uri="{FF2B5EF4-FFF2-40B4-BE49-F238E27FC236}">
                <a16:creationId xmlns:a16="http://schemas.microsoft.com/office/drawing/2014/main" id="{911A6E37-CFBD-7B48-AF6F-95AF93DD0F2F}"/>
              </a:ext>
            </a:extLst>
          </p:cNvPr>
          <p:cNvSpPr/>
          <p:nvPr/>
        </p:nvSpPr>
        <p:spPr>
          <a:xfrm>
            <a:off x="5376975" y="2971857"/>
            <a:ext cx="3909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569">
            <a:extLst>
              <a:ext uri="{FF2B5EF4-FFF2-40B4-BE49-F238E27FC236}">
                <a16:creationId xmlns:a16="http://schemas.microsoft.com/office/drawing/2014/main" id="{6A95754E-0E5F-F24E-98B1-1548760DF8F1}"/>
              </a:ext>
            </a:extLst>
          </p:cNvPr>
          <p:cNvSpPr/>
          <p:nvPr/>
        </p:nvSpPr>
        <p:spPr>
          <a:xfrm>
            <a:off x="5376975" y="2971857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Shape 570">
            <a:extLst>
              <a:ext uri="{FF2B5EF4-FFF2-40B4-BE49-F238E27FC236}">
                <a16:creationId xmlns:a16="http://schemas.microsoft.com/office/drawing/2014/main" id="{7E8C883B-1C88-2742-9256-A3F63F3CFC45}"/>
              </a:ext>
            </a:extLst>
          </p:cNvPr>
          <p:cNvSpPr/>
          <p:nvPr/>
        </p:nvSpPr>
        <p:spPr>
          <a:xfrm>
            <a:off x="5903600" y="3146557"/>
            <a:ext cx="3909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Shape 571">
            <a:extLst>
              <a:ext uri="{FF2B5EF4-FFF2-40B4-BE49-F238E27FC236}">
                <a16:creationId xmlns:a16="http://schemas.microsoft.com/office/drawing/2014/main" id="{56053DB7-F4FC-894A-A727-62ABF3DFE36F}"/>
              </a:ext>
            </a:extLst>
          </p:cNvPr>
          <p:cNvSpPr/>
          <p:nvPr/>
        </p:nvSpPr>
        <p:spPr>
          <a:xfrm>
            <a:off x="5376975" y="3756632"/>
            <a:ext cx="3909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Shape 572">
            <a:extLst>
              <a:ext uri="{FF2B5EF4-FFF2-40B4-BE49-F238E27FC236}">
                <a16:creationId xmlns:a16="http://schemas.microsoft.com/office/drawing/2014/main" id="{762161EA-46EF-5B43-9DCB-D2DB556EF322}"/>
              </a:ext>
            </a:extLst>
          </p:cNvPr>
          <p:cNvSpPr/>
          <p:nvPr/>
        </p:nvSpPr>
        <p:spPr>
          <a:xfrm>
            <a:off x="5376975" y="3756632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Shape 573">
            <a:extLst>
              <a:ext uri="{FF2B5EF4-FFF2-40B4-BE49-F238E27FC236}">
                <a16:creationId xmlns:a16="http://schemas.microsoft.com/office/drawing/2014/main" id="{31C00FCC-569A-4547-BE2E-02579F9971F3}"/>
              </a:ext>
            </a:extLst>
          </p:cNvPr>
          <p:cNvSpPr/>
          <p:nvPr/>
        </p:nvSpPr>
        <p:spPr>
          <a:xfrm>
            <a:off x="6294500" y="3882882"/>
            <a:ext cx="3909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574">
            <a:extLst>
              <a:ext uri="{FF2B5EF4-FFF2-40B4-BE49-F238E27FC236}">
                <a16:creationId xmlns:a16="http://schemas.microsoft.com/office/drawing/2014/main" id="{A3B07C54-E822-F547-83D8-744559A30EBC}"/>
              </a:ext>
            </a:extLst>
          </p:cNvPr>
          <p:cNvSpPr/>
          <p:nvPr/>
        </p:nvSpPr>
        <p:spPr>
          <a:xfrm>
            <a:off x="6294500" y="3882882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575">
            <a:extLst>
              <a:ext uri="{FF2B5EF4-FFF2-40B4-BE49-F238E27FC236}">
                <a16:creationId xmlns:a16="http://schemas.microsoft.com/office/drawing/2014/main" id="{F06DECEC-E5AB-5947-B372-57267C494FB2}"/>
              </a:ext>
            </a:extLst>
          </p:cNvPr>
          <p:cNvSpPr/>
          <p:nvPr/>
        </p:nvSpPr>
        <p:spPr>
          <a:xfrm>
            <a:off x="6464300" y="2801182"/>
            <a:ext cx="3909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576">
            <a:extLst>
              <a:ext uri="{FF2B5EF4-FFF2-40B4-BE49-F238E27FC236}">
                <a16:creationId xmlns:a16="http://schemas.microsoft.com/office/drawing/2014/main" id="{2934AED7-30C4-FD46-9293-1D8B8DEE0425}"/>
              </a:ext>
            </a:extLst>
          </p:cNvPr>
          <p:cNvSpPr/>
          <p:nvPr/>
        </p:nvSpPr>
        <p:spPr>
          <a:xfrm>
            <a:off x="6464300" y="2801182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577">
            <a:extLst>
              <a:ext uri="{FF2B5EF4-FFF2-40B4-BE49-F238E27FC236}">
                <a16:creationId xmlns:a16="http://schemas.microsoft.com/office/drawing/2014/main" id="{FA4BE800-5A8C-4345-8698-71E53D3DBC7C}"/>
              </a:ext>
            </a:extLst>
          </p:cNvPr>
          <p:cNvSpPr/>
          <p:nvPr/>
        </p:nvSpPr>
        <p:spPr>
          <a:xfrm>
            <a:off x="2814800" y="2275269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578">
            <a:extLst>
              <a:ext uri="{FF2B5EF4-FFF2-40B4-BE49-F238E27FC236}">
                <a16:creationId xmlns:a16="http://schemas.microsoft.com/office/drawing/2014/main" id="{B055987A-5254-1949-921F-7F7B787F53EB}"/>
              </a:ext>
            </a:extLst>
          </p:cNvPr>
          <p:cNvSpPr/>
          <p:nvPr/>
        </p:nvSpPr>
        <p:spPr>
          <a:xfrm>
            <a:off x="3102550" y="2817819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579">
            <a:extLst>
              <a:ext uri="{FF2B5EF4-FFF2-40B4-BE49-F238E27FC236}">
                <a16:creationId xmlns:a16="http://schemas.microsoft.com/office/drawing/2014/main" id="{D9EA5BDD-8F1E-C14A-8DD3-0EB8EC3833D7}"/>
              </a:ext>
            </a:extLst>
          </p:cNvPr>
          <p:cNvSpPr/>
          <p:nvPr/>
        </p:nvSpPr>
        <p:spPr>
          <a:xfrm>
            <a:off x="2967200" y="3471819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580">
            <a:extLst>
              <a:ext uri="{FF2B5EF4-FFF2-40B4-BE49-F238E27FC236}">
                <a16:creationId xmlns:a16="http://schemas.microsoft.com/office/drawing/2014/main" id="{5F889128-FE9C-A84D-9E76-0885DF13F14B}"/>
              </a:ext>
            </a:extLst>
          </p:cNvPr>
          <p:cNvSpPr/>
          <p:nvPr/>
        </p:nvSpPr>
        <p:spPr>
          <a:xfrm>
            <a:off x="2300625" y="2732469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Shape 581">
            <a:extLst>
              <a:ext uri="{FF2B5EF4-FFF2-40B4-BE49-F238E27FC236}">
                <a16:creationId xmlns:a16="http://schemas.microsoft.com/office/drawing/2014/main" id="{5F09A720-4BA5-F54C-89B3-5BC3FFB44326}"/>
              </a:ext>
            </a:extLst>
          </p:cNvPr>
          <p:cNvSpPr/>
          <p:nvPr/>
        </p:nvSpPr>
        <p:spPr>
          <a:xfrm>
            <a:off x="2116000" y="2196257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Shape 582">
            <a:extLst>
              <a:ext uri="{FF2B5EF4-FFF2-40B4-BE49-F238E27FC236}">
                <a16:creationId xmlns:a16="http://schemas.microsoft.com/office/drawing/2014/main" id="{4DF86148-E50F-B342-9B0B-546A1091AE68}"/>
              </a:ext>
            </a:extLst>
          </p:cNvPr>
          <p:cNvSpPr/>
          <p:nvPr/>
        </p:nvSpPr>
        <p:spPr>
          <a:xfrm>
            <a:off x="2341550" y="3300669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Shape 584">
            <a:extLst>
              <a:ext uri="{FF2B5EF4-FFF2-40B4-BE49-F238E27FC236}">
                <a16:creationId xmlns:a16="http://schemas.microsoft.com/office/drawing/2014/main" id="{6A53973F-ACAC-E944-8950-C611D066D1A7}"/>
              </a:ext>
            </a:extLst>
          </p:cNvPr>
          <p:cNvCxnSpPr/>
          <p:nvPr/>
        </p:nvCxnSpPr>
        <p:spPr>
          <a:xfrm>
            <a:off x="1660800" y="3352719"/>
            <a:ext cx="5822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Shape 585">
            <a:extLst>
              <a:ext uri="{FF2B5EF4-FFF2-40B4-BE49-F238E27FC236}">
                <a16:creationId xmlns:a16="http://schemas.microsoft.com/office/drawing/2014/main" id="{80EC65A9-1C6E-194F-82AC-839180AD217B}"/>
              </a:ext>
            </a:extLst>
          </p:cNvPr>
          <p:cNvCxnSpPr/>
          <p:nvPr/>
        </p:nvCxnSpPr>
        <p:spPr>
          <a:xfrm rot="10800000">
            <a:off x="4572000" y="1583094"/>
            <a:ext cx="0" cy="3344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Shape 586">
            <a:extLst>
              <a:ext uri="{FF2B5EF4-FFF2-40B4-BE49-F238E27FC236}">
                <a16:creationId xmlns:a16="http://schemas.microsoft.com/office/drawing/2014/main" id="{8FF0A2D7-CA65-8A47-BEA6-F22506BEDC61}"/>
              </a:ext>
            </a:extLst>
          </p:cNvPr>
          <p:cNvSpPr/>
          <p:nvPr/>
        </p:nvSpPr>
        <p:spPr>
          <a:xfrm>
            <a:off x="3837275" y="3074794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Shape 587">
            <a:extLst>
              <a:ext uri="{FF2B5EF4-FFF2-40B4-BE49-F238E27FC236}">
                <a16:creationId xmlns:a16="http://schemas.microsoft.com/office/drawing/2014/main" id="{9A13BF9B-E732-094A-8DC9-D268190B9C27}"/>
              </a:ext>
            </a:extLst>
          </p:cNvPr>
          <p:cNvSpPr/>
          <p:nvPr/>
        </p:nvSpPr>
        <p:spPr>
          <a:xfrm>
            <a:off x="4579275" y="3156969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Shape 588">
            <a:extLst>
              <a:ext uri="{FF2B5EF4-FFF2-40B4-BE49-F238E27FC236}">
                <a16:creationId xmlns:a16="http://schemas.microsoft.com/office/drawing/2014/main" id="{ED73079B-AE3B-3641-A6A0-284CB0F7C365}"/>
              </a:ext>
            </a:extLst>
          </p:cNvPr>
          <p:cNvSpPr/>
          <p:nvPr/>
        </p:nvSpPr>
        <p:spPr>
          <a:xfrm>
            <a:off x="4020850" y="3074794"/>
            <a:ext cx="207300" cy="391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589">
            <a:extLst>
              <a:ext uri="{FF2B5EF4-FFF2-40B4-BE49-F238E27FC236}">
                <a16:creationId xmlns:a16="http://schemas.microsoft.com/office/drawing/2014/main" id="{971CF157-141B-8241-B905-2E4F512E7688}"/>
              </a:ext>
            </a:extLst>
          </p:cNvPr>
          <p:cNvSpPr/>
          <p:nvPr/>
        </p:nvSpPr>
        <p:spPr>
          <a:xfrm>
            <a:off x="4572000" y="3146569"/>
            <a:ext cx="207300" cy="391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590">
            <a:extLst>
              <a:ext uri="{FF2B5EF4-FFF2-40B4-BE49-F238E27FC236}">
                <a16:creationId xmlns:a16="http://schemas.microsoft.com/office/drawing/2014/main" id="{F80B4B0F-9111-A24F-B1EB-37292BE15F5B}"/>
              </a:ext>
            </a:extLst>
          </p:cNvPr>
          <p:cNvSpPr/>
          <p:nvPr/>
        </p:nvSpPr>
        <p:spPr>
          <a:xfrm>
            <a:off x="3837275" y="3074782"/>
            <a:ext cx="390900" cy="3915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Shape 591">
            <a:extLst>
              <a:ext uri="{FF2B5EF4-FFF2-40B4-BE49-F238E27FC236}">
                <a16:creationId xmlns:a16="http://schemas.microsoft.com/office/drawing/2014/main" id="{0F55F65B-B4B0-4C4F-A2A7-87092752CE2E}"/>
              </a:ext>
            </a:extLst>
          </p:cNvPr>
          <p:cNvSpPr/>
          <p:nvPr/>
        </p:nvSpPr>
        <p:spPr>
          <a:xfrm>
            <a:off x="4556163" y="3156957"/>
            <a:ext cx="390900" cy="3915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Shape 592">
            <a:extLst>
              <a:ext uri="{FF2B5EF4-FFF2-40B4-BE49-F238E27FC236}">
                <a16:creationId xmlns:a16="http://schemas.microsoft.com/office/drawing/2014/main" id="{429283BC-DCEC-DC4B-AA6D-8E792BFE66E9}"/>
              </a:ext>
            </a:extLst>
          </p:cNvPr>
          <p:cNvSpPr/>
          <p:nvPr/>
        </p:nvSpPr>
        <p:spPr>
          <a:xfrm>
            <a:off x="5903600" y="3146557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510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K-means: </a:t>
            </a:r>
            <a:r>
              <a:rPr lang="en-US" dirty="0"/>
              <a:t>Overlapping speech</a:t>
            </a:r>
            <a:endParaRPr dirty="0"/>
          </a:p>
        </p:txBody>
      </p:sp>
      <p:sp>
        <p:nvSpPr>
          <p:cNvPr id="27" name="Shape 410">
            <a:extLst>
              <a:ext uri="{FF2B5EF4-FFF2-40B4-BE49-F238E27FC236}">
                <a16:creationId xmlns:a16="http://schemas.microsoft.com/office/drawing/2014/main" id="{496DC242-F151-8143-9897-560DB0BD92F6}"/>
              </a:ext>
            </a:extLst>
          </p:cNvPr>
          <p:cNvSpPr/>
          <p:nvPr/>
        </p:nvSpPr>
        <p:spPr>
          <a:xfrm>
            <a:off x="5775667" y="1142184"/>
            <a:ext cx="2838616" cy="782250"/>
          </a:xfrm>
          <a:prstGeom prst="roundRect">
            <a:avLst>
              <a:gd name="adj" fmla="val 16667"/>
            </a:avLst>
          </a:prstGeom>
          <a:solidFill>
            <a:schemeClr val="tx1">
              <a:lumMod val="40000"/>
              <a:lumOff val="60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Overlapping speech creates connections between clusters</a:t>
            </a:r>
          </a:p>
        </p:txBody>
      </p:sp>
      <p:sp>
        <p:nvSpPr>
          <p:cNvPr id="26" name="Shape 568">
            <a:extLst>
              <a:ext uri="{FF2B5EF4-FFF2-40B4-BE49-F238E27FC236}">
                <a16:creationId xmlns:a16="http://schemas.microsoft.com/office/drawing/2014/main" id="{911A6E37-CFBD-7B48-AF6F-95AF93DD0F2F}"/>
              </a:ext>
            </a:extLst>
          </p:cNvPr>
          <p:cNvSpPr/>
          <p:nvPr/>
        </p:nvSpPr>
        <p:spPr>
          <a:xfrm>
            <a:off x="5376975" y="2971857"/>
            <a:ext cx="3909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569">
            <a:extLst>
              <a:ext uri="{FF2B5EF4-FFF2-40B4-BE49-F238E27FC236}">
                <a16:creationId xmlns:a16="http://schemas.microsoft.com/office/drawing/2014/main" id="{6A95754E-0E5F-F24E-98B1-1548760DF8F1}"/>
              </a:ext>
            </a:extLst>
          </p:cNvPr>
          <p:cNvSpPr/>
          <p:nvPr/>
        </p:nvSpPr>
        <p:spPr>
          <a:xfrm>
            <a:off x="5376975" y="2971857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Shape 570">
            <a:extLst>
              <a:ext uri="{FF2B5EF4-FFF2-40B4-BE49-F238E27FC236}">
                <a16:creationId xmlns:a16="http://schemas.microsoft.com/office/drawing/2014/main" id="{7E8C883B-1C88-2742-9256-A3F63F3CFC45}"/>
              </a:ext>
            </a:extLst>
          </p:cNvPr>
          <p:cNvSpPr/>
          <p:nvPr/>
        </p:nvSpPr>
        <p:spPr>
          <a:xfrm>
            <a:off x="5903600" y="3146557"/>
            <a:ext cx="3909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Shape 571">
            <a:extLst>
              <a:ext uri="{FF2B5EF4-FFF2-40B4-BE49-F238E27FC236}">
                <a16:creationId xmlns:a16="http://schemas.microsoft.com/office/drawing/2014/main" id="{56053DB7-F4FC-894A-A727-62ABF3DFE36F}"/>
              </a:ext>
            </a:extLst>
          </p:cNvPr>
          <p:cNvSpPr/>
          <p:nvPr/>
        </p:nvSpPr>
        <p:spPr>
          <a:xfrm>
            <a:off x="5376975" y="3756632"/>
            <a:ext cx="3909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Shape 572">
            <a:extLst>
              <a:ext uri="{FF2B5EF4-FFF2-40B4-BE49-F238E27FC236}">
                <a16:creationId xmlns:a16="http://schemas.microsoft.com/office/drawing/2014/main" id="{762161EA-46EF-5B43-9DCB-D2DB556EF322}"/>
              </a:ext>
            </a:extLst>
          </p:cNvPr>
          <p:cNvSpPr/>
          <p:nvPr/>
        </p:nvSpPr>
        <p:spPr>
          <a:xfrm>
            <a:off x="5376975" y="3756632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Shape 573">
            <a:extLst>
              <a:ext uri="{FF2B5EF4-FFF2-40B4-BE49-F238E27FC236}">
                <a16:creationId xmlns:a16="http://schemas.microsoft.com/office/drawing/2014/main" id="{31C00FCC-569A-4547-BE2E-02579F9971F3}"/>
              </a:ext>
            </a:extLst>
          </p:cNvPr>
          <p:cNvSpPr/>
          <p:nvPr/>
        </p:nvSpPr>
        <p:spPr>
          <a:xfrm>
            <a:off x="6294500" y="3882882"/>
            <a:ext cx="3909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574">
            <a:extLst>
              <a:ext uri="{FF2B5EF4-FFF2-40B4-BE49-F238E27FC236}">
                <a16:creationId xmlns:a16="http://schemas.microsoft.com/office/drawing/2014/main" id="{A3B07C54-E822-F547-83D8-744559A30EBC}"/>
              </a:ext>
            </a:extLst>
          </p:cNvPr>
          <p:cNvSpPr/>
          <p:nvPr/>
        </p:nvSpPr>
        <p:spPr>
          <a:xfrm>
            <a:off x="6294500" y="3882882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575">
            <a:extLst>
              <a:ext uri="{FF2B5EF4-FFF2-40B4-BE49-F238E27FC236}">
                <a16:creationId xmlns:a16="http://schemas.microsoft.com/office/drawing/2014/main" id="{F06DECEC-E5AB-5947-B372-57267C494FB2}"/>
              </a:ext>
            </a:extLst>
          </p:cNvPr>
          <p:cNvSpPr/>
          <p:nvPr/>
        </p:nvSpPr>
        <p:spPr>
          <a:xfrm>
            <a:off x="6464300" y="2801182"/>
            <a:ext cx="3909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576">
            <a:extLst>
              <a:ext uri="{FF2B5EF4-FFF2-40B4-BE49-F238E27FC236}">
                <a16:creationId xmlns:a16="http://schemas.microsoft.com/office/drawing/2014/main" id="{2934AED7-30C4-FD46-9293-1D8B8DEE0425}"/>
              </a:ext>
            </a:extLst>
          </p:cNvPr>
          <p:cNvSpPr/>
          <p:nvPr/>
        </p:nvSpPr>
        <p:spPr>
          <a:xfrm>
            <a:off x="6464300" y="2801182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577">
            <a:extLst>
              <a:ext uri="{FF2B5EF4-FFF2-40B4-BE49-F238E27FC236}">
                <a16:creationId xmlns:a16="http://schemas.microsoft.com/office/drawing/2014/main" id="{FA4BE800-5A8C-4345-8698-71E53D3DBC7C}"/>
              </a:ext>
            </a:extLst>
          </p:cNvPr>
          <p:cNvSpPr/>
          <p:nvPr/>
        </p:nvSpPr>
        <p:spPr>
          <a:xfrm>
            <a:off x="2814800" y="2275269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578">
            <a:extLst>
              <a:ext uri="{FF2B5EF4-FFF2-40B4-BE49-F238E27FC236}">
                <a16:creationId xmlns:a16="http://schemas.microsoft.com/office/drawing/2014/main" id="{B055987A-5254-1949-921F-7F7B787F53EB}"/>
              </a:ext>
            </a:extLst>
          </p:cNvPr>
          <p:cNvSpPr/>
          <p:nvPr/>
        </p:nvSpPr>
        <p:spPr>
          <a:xfrm>
            <a:off x="3102550" y="2817819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579">
            <a:extLst>
              <a:ext uri="{FF2B5EF4-FFF2-40B4-BE49-F238E27FC236}">
                <a16:creationId xmlns:a16="http://schemas.microsoft.com/office/drawing/2014/main" id="{D9EA5BDD-8F1E-C14A-8DD3-0EB8EC3833D7}"/>
              </a:ext>
            </a:extLst>
          </p:cNvPr>
          <p:cNvSpPr/>
          <p:nvPr/>
        </p:nvSpPr>
        <p:spPr>
          <a:xfrm>
            <a:off x="2967200" y="3471819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580">
            <a:extLst>
              <a:ext uri="{FF2B5EF4-FFF2-40B4-BE49-F238E27FC236}">
                <a16:creationId xmlns:a16="http://schemas.microsoft.com/office/drawing/2014/main" id="{5F889128-FE9C-A84D-9E76-0885DF13F14B}"/>
              </a:ext>
            </a:extLst>
          </p:cNvPr>
          <p:cNvSpPr/>
          <p:nvPr/>
        </p:nvSpPr>
        <p:spPr>
          <a:xfrm>
            <a:off x="2300625" y="2732469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Shape 581">
            <a:extLst>
              <a:ext uri="{FF2B5EF4-FFF2-40B4-BE49-F238E27FC236}">
                <a16:creationId xmlns:a16="http://schemas.microsoft.com/office/drawing/2014/main" id="{5F09A720-4BA5-F54C-89B3-5BC3FFB44326}"/>
              </a:ext>
            </a:extLst>
          </p:cNvPr>
          <p:cNvSpPr/>
          <p:nvPr/>
        </p:nvSpPr>
        <p:spPr>
          <a:xfrm>
            <a:off x="2116000" y="2196257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Shape 582">
            <a:extLst>
              <a:ext uri="{FF2B5EF4-FFF2-40B4-BE49-F238E27FC236}">
                <a16:creationId xmlns:a16="http://schemas.microsoft.com/office/drawing/2014/main" id="{4DF86148-E50F-B342-9B0B-546A1091AE68}"/>
              </a:ext>
            </a:extLst>
          </p:cNvPr>
          <p:cNvSpPr/>
          <p:nvPr/>
        </p:nvSpPr>
        <p:spPr>
          <a:xfrm>
            <a:off x="2341550" y="3300669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Shape 584">
            <a:extLst>
              <a:ext uri="{FF2B5EF4-FFF2-40B4-BE49-F238E27FC236}">
                <a16:creationId xmlns:a16="http://schemas.microsoft.com/office/drawing/2014/main" id="{6A53973F-ACAC-E944-8950-C611D066D1A7}"/>
              </a:ext>
            </a:extLst>
          </p:cNvPr>
          <p:cNvCxnSpPr/>
          <p:nvPr/>
        </p:nvCxnSpPr>
        <p:spPr>
          <a:xfrm>
            <a:off x="1660800" y="3352719"/>
            <a:ext cx="5822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Shape 585">
            <a:extLst>
              <a:ext uri="{FF2B5EF4-FFF2-40B4-BE49-F238E27FC236}">
                <a16:creationId xmlns:a16="http://schemas.microsoft.com/office/drawing/2014/main" id="{80EC65A9-1C6E-194F-82AC-839180AD217B}"/>
              </a:ext>
            </a:extLst>
          </p:cNvPr>
          <p:cNvCxnSpPr/>
          <p:nvPr/>
        </p:nvCxnSpPr>
        <p:spPr>
          <a:xfrm rot="10800000">
            <a:off x="4572000" y="1583094"/>
            <a:ext cx="0" cy="3344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Shape 586">
            <a:extLst>
              <a:ext uri="{FF2B5EF4-FFF2-40B4-BE49-F238E27FC236}">
                <a16:creationId xmlns:a16="http://schemas.microsoft.com/office/drawing/2014/main" id="{8FF0A2D7-CA65-8A47-BEA6-F22506BEDC61}"/>
              </a:ext>
            </a:extLst>
          </p:cNvPr>
          <p:cNvSpPr/>
          <p:nvPr/>
        </p:nvSpPr>
        <p:spPr>
          <a:xfrm>
            <a:off x="3837275" y="3074794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Shape 587">
            <a:extLst>
              <a:ext uri="{FF2B5EF4-FFF2-40B4-BE49-F238E27FC236}">
                <a16:creationId xmlns:a16="http://schemas.microsoft.com/office/drawing/2014/main" id="{9A13BF9B-E732-094A-8DC9-D268190B9C27}"/>
              </a:ext>
            </a:extLst>
          </p:cNvPr>
          <p:cNvSpPr/>
          <p:nvPr/>
        </p:nvSpPr>
        <p:spPr>
          <a:xfrm>
            <a:off x="4579275" y="3156969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Shape 588">
            <a:extLst>
              <a:ext uri="{FF2B5EF4-FFF2-40B4-BE49-F238E27FC236}">
                <a16:creationId xmlns:a16="http://schemas.microsoft.com/office/drawing/2014/main" id="{ED73079B-AE3B-3641-A6A0-284CB0F7C365}"/>
              </a:ext>
            </a:extLst>
          </p:cNvPr>
          <p:cNvSpPr/>
          <p:nvPr/>
        </p:nvSpPr>
        <p:spPr>
          <a:xfrm>
            <a:off x="4020850" y="3074794"/>
            <a:ext cx="207300" cy="391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589">
            <a:extLst>
              <a:ext uri="{FF2B5EF4-FFF2-40B4-BE49-F238E27FC236}">
                <a16:creationId xmlns:a16="http://schemas.microsoft.com/office/drawing/2014/main" id="{971CF157-141B-8241-B905-2E4F512E7688}"/>
              </a:ext>
            </a:extLst>
          </p:cNvPr>
          <p:cNvSpPr/>
          <p:nvPr/>
        </p:nvSpPr>
        <p:spPr>
          <a:xfrm>
            <a:off x="4572000" y="3146569"/>
            <a:ext cx="207300" cy="391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590">
            <a:extLst>
              <a:ext uri="{FF2B5EF4-FFF2-40B4-BE49-F238E27FC236}">
                <a16:creationId xmlns:a16="http://schemas.microsoft.com/office/drawing/2014/main" id="{F80B4B0F-9111-A24F-B1EB-37292BE15F5B}"/>
              </a:ext>
            </a:extLst>
          </p:cNvPr>
          <p:cNvSpPr/>
          <p:nvPr/>
        </p:nvSpPr>
        <p:spPr>
          <a:xfrm>
            <a:off x="3837275" y="3074782"/>
            <a:ext cx="390900" cy="3915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Shape 591">
            <a:extLst>
              <a:ext uri="{FF2B5EF4-FFF2-40B4-BE49-F238E27FC236}">
                <a16:creationId xmlns:a16="http://schemas.microsoft.com/office/drawing/2014/main" id="{0F55F65B-B4B0-4C4F-A2A7-87092752CE2E}"/>
              </a:ext>
            </a:extLst>
          </p:cNvPr>
          <p:cNvSpPr/>
          <p:nvPr/>
        </p:nvSpPr>
        <p:spPr>
          <a:xfrm>
            <a:off x="4556163" y="3156957"/>
            <a:ext cx="390900" cy="3915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Shape 592">
            <a:extLst>
              <a:ext uri="{FF2B5EF4-FFF2-40B4-BE49-F238E27FC236}">
                <a16:creationId xmlns:a16="http://schemas.microsoft.com/office/drawing/2014/main" id="{429283BC-DCEC-DC4B-AA6D-8E792BFE66E9}"/>
              </a:ext>
            </a:extLst>
          </p:cNvPr>
          <p:cNvSpPr/>
          <p:nvPr/>
        </p:nvSpPr>
        <p:spPr>
          <a:xfrm>
            <a:off x="5903600" y="3146557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Shape 624">
            <a:extLst>
              <a:ext uri="{FF2B5EF4-FFF2-40B4-BE49-F238E27FC236}">
                <a16:creationId xmlns:a16="http://schemas.microsoft.com/office/drawing/2014/main" id="{6EE138BF-7126-1B4C-95BA-A06AD83651E2}"/>
              </a:ext>
            </a:extLst>
          </p:cNvPr>
          <p:cNvSpPr/>
          <p:nvPr/>
        </p:nvSpPr>
        <p:spPr>
          <a:xfrm rot="16586759">
            <a:off x="3303957" y="-115153"/>
            <a:ext cx="2500200" cy="6624300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544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Offline clustering: Spectral</a:t>
            </a:r>
            <a:endParaRPr dirty="0"/>
          </a:p>
        </p:txBody>
      </p:sp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8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dirty="0"/>
              <a:t>Spectral clustering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Clr>
                <a:srgbClr val="666666"/>
              </a:buClr>
            </a:pPr>
            <a:r>
              <a:rPr lang="en-US" dirty="0">
                <a:solidFill>
                  <a:srgbClr val="666666"/>
                </a:solidFill>
              </a:rPr>
              <a:t>Can be viewed as a </a:t>
            </a:r>
            <a:r>
              <a:rPr lang="en-US" b="1" dirty="0">
                <a:solidFill>
                  <a:srgbClr val="666666"/>
                </a:solidFill>
              </a:rPr>
              <a:t>graph cut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Clr>
                <a:srgbClr val="666666"/>
              </a:buClr>
            </a:pPr>
            <a:r>
              <a:rPr lang="en-US" dirty="0">
                <a:solidFill>
                  <a:srgbClr val="666666"/>
                </a:solidFill>
              </a:rPr>
              <a:t>Overcomes all above issues!</a:t>
            </a:r>
            <a:endParaRPr lang="en-US" dirty="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dirty="0"/>
              <a:t>Basic idea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Clr>
                <a:srgbClr val="666666"/>
              </a:buClr>
            </a:pPr>
            <a:r>
              <a:rPr lang="en-US" dirty="0">
                <a:solidFill>
                  <a:srgbClr val="666666"/>
                </a:solidFill>
              </a:rPr>
              <a:t>Use of the spectrum (</a:t>
            </a:r>
            <a:r>
              <a:rPr lang="en-US" b="1" dirty="0">
                <a:solidFill>
                  <a:srgbClr val="666666"/>
                </a:solidFill>
              </a:rPr>
              <a:t>eigenvalues</a:t>
            </a:r>
            <a:r>
              <a:rPr lang="en-US" dirty="0">
                <a:solidFill>
                  <a:srgbClr val="666666"/>
                </a:solidFill>
              </a:rPr>
              <a:t>) of the affinity matrix to perform dimensionality reduction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Clr>
                <a:srgbClr val="666666"/>
              </a:buClr>
            </a:pPr>
            <a:r>
              <a:rPr lang="en-US" dirty="0">
                <a:solidFill>
                  <a:srgbClr val="666666"/>
                </a:solidFill>
              </a:rPr>
              <a:t>Run K-means on projected embeddings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Spectral clustering: </a:t>
            </a:r>
            <a:r>
              <a:rPr lang="en-US" dirty="0"/>
              <a:t>Affinity matrix</a:t>
            </a:r>
            <a:endParaRPr dirty="0"/>
          </a:p>
        </p:txBody>
      </p:sp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8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666666"/>
              </a:buClr>
            </a:pPr>
            <a:r>
              <a:rPr lang="en-US" dirty="0">
                <a:solidFill>
                  <a:srgbClr val="666666"/>
                </a:solidFill>
              </a:rPr>
              <a:t>Construct the affinity matrix using </a:t>
            </a:r>
            <a:r>
              <a:rPr lang="en-US" u="sng" dirty="0">
                <a:solidFill>
                  <a:srgbClr val="666666"/>
                </a:solidFill>
              </a:rPr>
              <a:t>cosine similarities</a:t>
            </a:r>
          </a:p>
          <a:p>
            <a:pPr>
              <a:lnSpc>
                <a:spcPct val="200000"/>
              </a:lnSpc>
              <a:buClr>
                <a:srgbClr val="666666"/>
              </a:buClr>
            </a:pPr>
            <a:r>
              <a:rPr lang="en-US" dirty="0">
                <a:solidFill>
                  <a:srgbClr val="666666"/>
                </a:solidFill>
              </a:rPr>
              <a:t>Apply a sequence of refinement operations — key to the success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Clr>
                <a:srgbClr val="666666"/>
              </a:buClr>
            </a:pPr>
            <a:r>
              <a:rPr lang="en-US" b="1" dirty="0">
                <a:solidFill>
                  <a:srgbClr val="666666"/>
                </a:solidFill>
              </a:rPr>
              <a:t>Gaussian blur</a:t>
            </a:r>
            <a:r>
              <a:rPr lang="en-US" dirty="0">
                <a:solidFill>
                  <a:srgbClr val="666666"/>
                </a:solidFill>
              </a:rPr>
              <a:t>: Smooth the data, and reduce the effect of outliers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Clr>
                <a:srgbClr val="666666"/>
              </a:buClr>
            </a:pPr>
            <a:r>
              <a:rPr lang="en-US" b="1" dirty="0">
                <a:solidFill>
                  <a:srgbClr val="666666"/>
                </a:solidFill>
              </a:rPr>
              <a:t>Row-wise thresholding</a:t>
            </a:r>
            <a:r>
              <a:rPr lang="en-US" dirty="0">
                <a:solidFill>
                  <a:srgbClr val="666666"/>
                </a:solidFill>
              </a:rPr>
              <a:t>: Zero-out affinities between different speakers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Clr>
                <a:srgbClr val="666666"/>
              </a:buClr>
            </a:pPr>
            <a:r>
              <a:rPr lang="en-US" b="1" dirty="0" err="1">
                <a:solidFill>
                  <a:srgbClr val="666666"/>
                </a:solidFill>
              </a:rPr>
              <a:t>Symmetrization</a:t>
            </a:r>
            <a:r>
              <a:rPr lang="en-US" dirty="0">
                <a:solidFill>
                  <a:srgbClr val="666666"/>
                </a:solidFill>
              </a:rPr>
              <a:t>: Restore matrix symmetry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Clr>
                <a:srgbClr val="666666"/>
              </a:buClr>
            </a:pPr>
            <a:r>
              <a:rPr lang="en-US" b="1" dirty="0">
                <a:solidFill>
                  <a:srgbClr val="666666"/>
                </a:solidFill>
              </a:rPr>
              <a:t>Diffusion</a:t>
            </a:r>
            <a:r>
              <a:rPr lang="en-US" dirty="0">
                <a:solidFill>
                  <a:srgbClr val="666666"/>
                </a:solidFill>
              </a:rPr>
              <a:t>: Sharpen affinity section boundaries of distinct speakers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Clr>
                <a:srgbClr val="666666"/>
              </a:buClr>
            </a:pPr>
            <a:r>
              <a:rPr lang="en-US" b="1" dirty="0">
                <a:solidFill>
                  <a:srgbClr val="666666"/>
                </a:solidFill>
              </a:rPr>
              <a:t>Row-wise max normalization</a:t>
            </a:r>
            <a:r>
              <a:rPr lang="en-US" dirty="0">
                <a:solidFill>
                  <a:srgbClr val="666666"/>
                </a:solidFill>
              </a:rPr>
              <a:t>: Avoid undesirable scale effects</a:t>
            </a:r>
          </a:p>
          <a:p>
            <a:pPr lvl="2">
              <a:lnSpc>
                <a:spcPct val="200000"/>
              </a:lnSpc>
              <a:spcBef>
                <a:spcPts val="0"/>
              </a:spcBef>
              <a:buClr>
                <a:srgbClr val="666666"/>
              </a:buClr>
            </a:pPr>
            <a:endParaRPr lang="en-US" dirty="0">
              <a:solidFill>
                <a:srgbClr val="666666"/>
              </a:solidFill>
            </a:endParaRPr>
          </a:p>
          <a:p>
            <a:pPr lvl="2">
              <a:lnSpc>
                <a:spcPct val="200000"/>
              </a:lnSpc>
              <a:spcBef>
                <a:spcPts val="0"/>
              </a:spcBef>
              <a:buClr>
                <a:srgbClr val="666666"/>
              </a:buClr>
            </a:pPr>
            <a:endParaRPr lang="en-US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841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Spectral clustering: </a:t>
            </a:r>
            <a:r>
              <a:rPr lang="en-US" dirty="0"/>
              <a:t>Refinement operations</a:t>
            </a:r>
            <a:endParaRPr dirty="0"/>
          </a:p>
        </p:txBody>
      </p:sp>
      <p:pic>
        <p:nvPicPr>
          <p:cNvPr id="6" name="Shape 712" descr="1.png">
            <a:extLst>
              <a:ext uri="{FF2B5EF4-FFF2-40B4-BE49-F238E27FC236}">
                <a16:creationId xmlns:a16="http://schemas.microsoft.com/office/drawing/2014/main" id="{4042E2E1-3EF7-8847-853A-1318AE59AD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017725"/>
            <a:ext cx="1660125" cy="161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13" descr="6.png">
            <a:extLst>
              <a:ext uri="{FF2B5EF4-FFF2-40B4-BE49-F238E27FC236}">
                <a16:creationId xmlns:a16="http://schemas.microsoft.com/office/drawing/2014/main" id="{1C736397-B3F2-4A40-9A7D-C3BC53CE33D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3046853"/>
            <a:ext cx="1660125" cy="161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714" descr="2.png">
            <a:extLst>
              <a:ext uri="{FF2B5EF4-FFF2-40B4-BE49-F238E27FC236}">
                <a16:creationId xmlns:a16="http://schemas.microsoft.com/office/drawing/2014/main" id="{E34BE24A-188D-0340-8DBF-FCB1A19396A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57600" y="1017725"/>
            <a:ext cx="1660125" cy="161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715" descr="5.png">
            <a:extLst>
              <a:ext uri="{FF2B5EF4-FFF2-40B4-BE49-F238E27FC236}">
                <a16:creationId xmlns:a16="http://schemas.microsoft.com/office/drawing/2014/main" id="{3448AF5B-AFA8-2140-BA40-FC6AB3999BF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57600" y="3046850"/>
            <a:ext cx="1660125" cy="161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716" descr="3.png">
            <a:extLst>
              <a:ext uri="{FF2B5EF4-FFF2-40B4-BE49-F238E27FC236}">
                <a16:creationId xmlns:a16="http://schemas.microsoft.com/office/drawing/2014/main" id="{8053CB0D-9D9E-844C-AAB3-58A8F3FB23D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86600" y="1017725"/>
            <a:ext cx="1660125" cy="161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717" descr="4.png">
            <a:extLst>
              <a:ext uri="{FF2B5EF4-FFF2-40B4-BE49-F238E27FC236}">
                <a16:creationId xmlns:a16="http://schemas.microsoft.com/office/drawing/2014/main" id="{78DFD1E0-62BA-4E40-A55A-D5D77788C4A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86600" y="3046850"/>
            <a:ext cx="1660125" cy="16170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hape 718">
            <a:extLst>
              <a:ext uri="{FF2B5EF4-FFF2-40B4-BE49-F238E27FC236}">
                <a16:creationId xmlns:a16="http://schemas.microsoft.com/office/drawing/2014/main" id="{01B9843C-B784-A647-A959-8FB270ADF24E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2041125" y="1826261"/>
            <a:ext cx="16164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Shape 719">
            <a:extLst>
              <a:ext uri="{FF2B5EF4-FFF2-40B4-BE49-F238E27FC236}">
                <a16:creationId xmlns:a16="http://schemas.microsoft.com/office/drawing/2014/main" id="{C9C6996B-B59E-0945-A5DE-FA94E76FCCE6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5317725" y="1826261"/>
            <a:ext cx="176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Shape 720">
            <a:extLst>
              <a:ext uri="{FF2B5EF4-FFF2-40B4-BE49-F238E27FC236}">
                <a16:creationId xmlns:a16="http://schemas.microsoft.com/office/drawing/2014/main" id="{B527DB83-5B2B-3045-8320-5037772EC5F8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7916663" y="2634797"/>
            <a:ext cx="0" cy="412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Shape 721">
            <a:extLst>
              <a:ext uri="{FF2B5EF4-FFF2-40B4-BE49-F238E27FC236}">
                <a16:creationId xmlns:a16="http://schemas.microsoft.com/office/drawing/2014/main" id="{874A88AE-89C1-0B46-842E-E7A67AC93ED0}"/>
              </a:ext>
            </a:extLst>
          </p:cNvPr>
          <p:cNvCxnSpPr>
            <a:stCxn id="11" idx="1"/>
            <a:endCxn id="9" idx="3"/>
          </p:cNvCxnSpPr>
          <p:nvPr/>
        </p:nvCxnSpPr>
        <p:spPr>
          <a:xfrm rot="10800000">
            <a:off x="5317800" y="3855386"/>
            <a:ext cx="1768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Shape 722">
            <a:extLst>
              <a:ext uri="{FF2B5EF4-FFF2-40B4-BE49-F238E27FC236}">
                <a16:creationId xmlns:a16="http://schemas.microsoft.com/office/drawing/2014/main" id="{2C3ACAD2-C0B1-0544-B8B0-564A526FD641}"/>
              </a:ext>
            </a:extLst>
          </p:cNvPr>
          <p:cNvCxnSpPr>
            <a:stCxn id="9" idx="1"/>
            <a:endCxn id="7" idx="3"/>
          </p:cNvCxnSpPr>
          <p:nvPr/>
        </p:nvCxnSpPr>
        <p:spPr>
          <a:xfrm rot="10800000">
            <a:off x="2041200" y="3855386"/>
            <a:ext cx="16164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Shape 723">
            <a:extLst>
              <a:ext uri="{FF2B5EF4-FFF2-40B4-BE49-F238E27FC236}">
                <a16:creationId xmlns:a16="http://schemas.microsoft.com/office/drawing/2014/main" id="{8C8AF13D-95AD-344A-BC67-646AF1B074D4}"/>
              </a:ext>
            </a:extLst>
          </p:cNvPr>
          <p:cNvSpPr txBox="1"/>
          <p:nvPr/>
        </p:nvSpPr>
        <p:spPr>
          <a:xfrm>
            <a:off x="2127450" y="1443595"/>
            <a:ext cx="1400175" cy="39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7030A0"/>
                </a:solidFill>
              </a:rPr>
              <a:t>Gaussian Blur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18" name="Shape 724">
            <a:extLst>
              <a:ext uri="{FF2B5EF4-FFF2-40B4-BE49-F238E27FC236}">
                <a16:creationId xmlns:a16="http://schemas.microsoft.com/office/drawing/2014/main" id="{4F0A4030-857A-2A42-9FDD-3957B48B496F}"/>
              </a:ext>
            </a:extLst>
          </p:cNvPr>
          <p:cNvSpPr txBox="1"/>
          <p:nvPr/>
        </p:nvSpPr>
        <p:spPr>
          <a:xfrm>
            <a:off x="5502075" y="1438486"/>
            <a:ext cx="1236875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7030A0"/>
                </a:solidFill>
              </a:rPr>
              <a:t>Thresholding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19" name="Shape 725">
            <a:extLst>
              <a:ext uri="{FF2B5EF4-FFF2-40B4-BE49-F238E27FC236}">
                <a16:creationId xmlns:a16="http://schemas.microsoft.com/office/drawing/2014/main" id="{AD031A8E-AE19-1E46-B4FA-813DA86D68E7}"/>
              </a:ext>
            </a:extLst>
          </p:cNvPr>
          <p:cNvSpPr txBox="1"/>
          <p:nvPr/>
        </p:nvSpPr>
        <p:spPr>
          <a:xfrm>
            <a:off x="6352391" y="2648641"/>
            <a:ext cx="1468267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 err="1">
                <a:solidFill>
                  <a:srgbClr val="7030A0"/>
                </a:solidFill>
              </a:rPr>
              <a:t>Symmetrization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0" name="Shape 726">
            <a:extLst>
              <a:ext uri="{FF2B5EF4-FFF2-40B4-BE49-F238E27FC236}">
                <a16:creationId xmlns:a16="http://schemas.microsoft.com/office/drawing/2014/main" id="{3C34756D-739B-0140-BAC8-4812FC6C80DE}"/>
              </a:ext>
            </a:extLst>
          </p:cNvPr>
          <p:cNvSpPr txBox="1"/>
          <p:nvPr/>
        </p:nvSpPr>
        <p:spPr>
          <a:xfrm>
            <a:off x="5623162" y="3472038"/>
            <a:ext cx="11580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7030A0"/>
                </a:solidFill>
              </a:rPr>
              <a:t>Diffusion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1" name="Shape 727">
            <a:extLst>
              <a:ext uri="{FF2B5EF4-FFF2-40B4-BE49-F238E27FC236}">
                <a16:creationId xmlns:a16="http://schemas.microsoft.com/office/drawing/2014/main" id="{A4DA40B8-CF7F-7743-BE50-FAFDE9FEE4D9}"/>
              </a:ext>
            </a:extLst>
          </p:cNvPr>
          <p:cNvSpPr txBox="1"/>
          <p:nvPr/>
        </p:nvSpPr>
        <p:spPr>
          <a:xfrm>
            <a:off x="2203298" y="3472038"/>
            <a:ext cx="1396788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7030A0"/>
                </a:solidFill>
              </a:rPr>
              <a:t>Normalization</a:t>
            </a:r>
            <a:endParaRPr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252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Spectral clustering: </a:t>
            </a:r>
            <a:r>
              <a:rPr lang="en-US" dirty="0"/>
              <a:t>Parameters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3" name="Shape 48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0900" y="1143700"/>
                <a:ext cx="8782200" cy="38145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lnSpc>
                    <a:spcPct val="200000"/>
                  </a:lnSpc>
                  <a:buClr>
                    <a:srgbClr val="666666"/>
                  </a:buClr>
                </a:pPr>
                <a:r>
                  <a:rPr lang="en-US" dirty="0">
                    <a:solidFill>
                      <a:srgbClr val="666666"/>
                    </a:solidFill>
                  </a:rPr>
                  <a:t>Two parameters to be tuned on your Dev-dataset:</a:t>
                </a:r>
              </a:p>
              <a:p>
                <a:pPr lvl="1">
                  <a:lnSpc>
                    <a:spcPct val="200000"/>
                  </a:lnSpc>
                  <a:buClr>
                    <a:srgbClr val="666666"/>
                  </a:buClr>
                </a:pPr>
                <a:r>
                  <a:rPr lang="en-US" dirty="0">
                    <a:solidFill>
                      <a:srgbClr val="666666"/>
                    </a:solidFill>
                  </a:rPr>
                  <a:t>Gaussian blur kernel size: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>
                  <a:solidFill>
                    <a:srgbClr val="666666"/>
                  </a:solidFill>
                </a:endParaRPr>
              </a:p>
              <a:p>
                <a:pPr lvl="1">
                  <a:lnSpc>
                    <a:spcPct val="200000"/>
                  </a:lnSpc>
                  <a:buClr>
                    <a:srgbClr val="666666"/>
                  </a:buClr>
                </a:pPr>
                <a:r>
                  <a:rPr lang="en-US" dirty="0">
                    <a:solidFill>
                      <a:srgbClr val="666666"/>
                    </a:solidFill>
                  </a:rPr>
                  <a:t>Row-wise </a:t>
                </a:r>
                <a:r>
                  <a:rPr lang="en-US" u="sng" dirty="0">
                    <a:solidFill>
                      <a:srgbClr val="666666"/>
                    </a:solidFill>
                  </a:rPr>
                  <a:t>soft</a:t>
                </a:r>
                <a:r>
                  <a:rPr lang="en-US" dirty="0">
                    <a:solidFill>
                      <a:srgbClr val="666666"/>
                    </a:solidFill>
                  </a:rPr>
                  <a:t> threshold: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rgbClr val="666666"/>
                    </a:solidFill>
                  </a:rPr>
                  <a:t>-percentile</a:t>
                </a:r>
              </a:p>
              <a:p>
                <a:pPr lvl="2">
                  <a:lnSpc>
                    <a:spcPct val="200000"/>
                  </a:lnSpc>
                  <a:spcBef>
                    <a:spcPts val="0"/>
                  </a:spcBef>
                  <a:buClr>
                    <a:srgbClr val="666666"/>
                  </a:buClr>
                </a:pPr>
                <a:endParaRPr lang="en-US" dirty="0">
                  <a:solidFill>
                    <a:srgbClr val="666666"/>
                  </a:solidFill>
                </a:endParaRPr>
              </a:p>
              <a:p>
                <a:pPr lvl="2">
                  <a:lnSpc>
                    <a:spcPct val="200000"/>
                  </a:lnSpc>
                  <a:spcBef>
                    <a:spcPts val="0"/>
                  </a:spcBef>
                  <a:buClr>
                    <a:srgbClr val="666666"/>
                  </a:buClr>
                </a:pPr>
                <a:endParaRPr lang="en-US" dirty="0">
                  <a:solidFill>
                    <a:srgbClr val="666666"/>
                  </a:solidFill>
                </a:endParaRPr>
              </a:p>
            </p:txBody>
          </p:sp>
        </mc:Choice>
        <mc:Fallback xmlns="">
          <p:sp>
            <p:nvSpPr>
              <p:cNvPr id="483" name="Shape 48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0900" y="1143700"/>
                <a:ext cx="8782200" cy="3814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B27A9F2-C09F-9444-9599-EF43773F65A6}"/>
              </a:ext>
            </a:extLst>
          </p:cNvPr>
          <p:cNvGrpSpPr/>
          <p:nvPr/>
        </p:nvGrpSpPr>
        <p:grpSpPr>
          <a:xfrm>
            <a:off x="2468848" y="3124949"/>
            <a:ext cx="1193370" cy="1122370"/>
            <a:chOff x="2468848" y="3365579"/>
            <a:chExt cx="1193370" cy="112237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863DBD4-CB92-9B41-B51A-259E078A5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8848" y="3365579"/>
              <a:ext cx="0" cy="112237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88D58A6-4AB7-A74A-9F5F-921933C0D0E0}"/>
                </a:ext>
              </a:extLst>
            </p:cNvPr>
            <p:cNvCxnSpPr>
              <a:cxnSpLocks/>
            </p:cNvCxnSpPr>
            <p:nvPr/>
          </p:nvCxnSpPr>
          <p:spPr>
            <a:xfrm>
              <a:off x="2468848" y="4487948"/>
              <a:ext cx="119337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A04D4B-EAC1-DA40-B5D3-F9737D7F3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2058" y="3427572"/>
              <a:ext cx="459000" cy="45820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51ABCAD-28EF-D343-9555-73C8E7BC69CC}"/>
                </a:ext>
              </a:extLst>
            </p:cNvPr>
            <p:cNvCxnSpPr>
              <a:cxnSpLocks/>
            </p:cNvCxnSpPr>
            <p:nvPr/>
          </p:nvCxnSpPr>
          <p:spPr>
            <a:xfrm>
              <a:off x="2468848" y="4487948"/>
              <a:ext cx="60321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CB63A3-800D-2845-AAFE-14D35103C1A3}"/>
                </a:ext>
              </a:extLst>
            </p:cNvPr>
            <p:cNvCxnSpPr>
              <a:cxnSpLocks/>
            </p:cNvCxnSpPr>
            <p:nvPr/>
          </p:nvCxnSpPr>
          <p:spPr>
            <a:xfrm>
              <a:off x="3072058" y="3885780"/>
              <a:ext cx="0" cy="60216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57CF79-2998-B445-B262-870CB0AC6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8848" y="3885780"/>
              <a:ext cx="60321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70133CC-364B-1042-8F92-1EBB554C73DD}"/>
              </a:ext>
            </a:extLst>
          </p:cNvPr>
          <p:cNvGrpSpPr/>
          <p:nvPr/>
        </p:nvGrpSpPr>
        <p:grpSpPr>
          <a:xfrm>
            <a:off x="5685128" y="3124948"/>
            <a:ext cx="1193370" cy="1122370"/>
            <a:chOff x="5685128" y="3365578"/>
            <a:chExt cx="1193370" cy="1122370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5AF454D-31AE-C941-BAAC-6E95EDC262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5128" y="3365578"/>
              <a:ext cx="0" cy="112237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996F4F4-9675-AC41-B850-F2250EABEDE3}"/>
                </a:ext>
              </a:extLst>
            </p:cNvPr>
            <p:cNvCxnSpPr>
              <a:cxnSpLocks/>
            </p:cNvCxnSpPr>
            <p:nvPr/>
          </p:nvCxnSpPr>
          <p:spPr>
            <a:xfrm>
              <a:off x="5685128" y="4487947"/>
              <a:ext cx="119337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43B8A6D-71D2-F943-903B-125F9A6A2F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8338" y="3427571"/>
              <a:ext cx="459000" cy="45820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0BA6AA3-0A1E-2C46-AD90-D8BD669A02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5128" y="4387516"/>
              <a:ext cx="603210" cy="10043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85EFEFB-B109-9340-8F4C-EE48D61D8B36}"/>
                </a:ext>
              </a:extLst>
            </p:cNvPr>
            <p:cNvCxnSpPr>
              <a:cxnSpLocks/>
            </p:cNvCxnSpPr>
            <p:nvPr/>
          </p:nvCxnSpPr>
          <p:spPr>
            <a:xfrm>
              <a:off x="6288338" y="3885779"/>
              <a:ext cx="0" cy="60216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147CDF3-CC0B-F84A-925C-70548EAB9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5128" y="3885779"/>
              <a:ext cx="60321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F7CAF38-B22B-424C-982E-A2AD4D3D6519}"/>
              </a:ext>
            </a:extLst>
          </p:cNvPr>
          <p:cNvSpPr txBox="1"/>
          <p:nvPr/>
        </p:nvSpPr>
        <p:spPr>
          <a:xfrm>
            <a:off x="1839469" y="4328555"/>
            <a:ext cx="2233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Hard thresholding:</a:t>
            </a:r>
          </a:p>
          <a:p>
            <a:pPr algn="ctr"/>
            <a:r>
              <a:rPr lang="en-US" dirty="0"/>
              <a:t>Lots of zeros in the matrix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DA8379-604E-B340-9702-3488B4D5DA81}"/>
              </a:ext>
            </a:extLst>
          </p:cNvPr>
          <p:cNvSpPr txBox="1"/>
          <p:nvPr/>
        </p:nvSpPr>
        <p:spPr>
          <a:xfrm>
            <a:off x="4572000" y="4328555"/>
            <a:ext cx="3416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Soft thresholding:</a:t>
            </a:r>
          </a:p>
          <a:p>
            <a:pPr algn="ctr"/>
            <a:r>
              <a:rPr lang="en-US" dirty="0"/>
              <a:t>Most numbers in matrix are still non-zero</a:t>
            </a:r>
          </a:p>
        </p:txBody>
      </p:sp>
    </p:spTree>
    <p:extLst>
      <p:ext uri="{BB962C8B-B14F-4D97-AF65-F5344CB8AC3E}">
        <p14:creationId xmlns:p14="http://schemas.microsoft.com/office/powerpoint/2010/main" val="929979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756" descr="eigengap.png">
            <a:extLst>
              <a:ext uri="{FF2B5EF4-FFF2-40B4-BE49-F238E27FC236}">
                <a16:creationId xmlns:a16="http://schemas.microsoft.com/office/drawing/2014/main" id="{BEFB42CA-372D-3A44-A0C4-9E776045DE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040" y="2204428"/>
            <a:ext cx="3975598" cy="2902187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Shape 482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Spectral clustering: Number of clusters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3" name="Shape 48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80900" y="1143700"/>
                <a:ext cx="8782200" cy="38145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marR="0" lvl="0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Roboto"/>
                  <a:buChar char="●"/>
                </a:pPr>
                <a:r>
                  <a:rPr lang="en-US" dirty="0"/>
                  <a:t>Use maximal eigen gap to determine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endParaRPr lang="en-US" dirty="0">
                  <a:solidFill>
                    <a:srgbClr val="666666"/>
                  </a:solidFill>
                </a:endParaRPr>
              </a:p>
            </p:txBody>
          </p:sp>
        </mc:Choice>
        <mc:Fallback xmlns="">
          <p:sp>
            <p:nvSpPr>
              <p:cNvPr id="483" name="Shape 48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0900" y="1143700"/>
                <a:ext cx="8782200" cy="3814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80DA83-D129-C94F-9D84-0E09EA756CEB}"/>
                  </a:ext>
                </a:extLst>
              </p:cNvPr>
              <p:cNvSpPr txBox="1"/>
              <p:nvPr/>
            </p:nvSpPr>
            <p:spPr>
              <a:xfrm>
                <a:off x="3630941" y="1591921"/>
                <a:ext cx="1882118" cy="5727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80DA83-D129-C94F-9D84-0E09EA756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941" y="1591921"/>
                <a:ext cx="1882118" cy="572786"/>
              </a:xfrm>
              <a:prstGeom prst="rect">
                <a:avLst/>
              </a:prstGeom>
              <a:blipFill>
                <a:blip r:embed="rId5"/>
                <a:stretch>
                  <a:fillRect l="-20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hape 757">
            <a:extLst>
              <a:ext uri="{FF2B5EF4-FFF2-40B4-BE49-F238E27FC236}">
                <a16:creationId xmlns:a16="http://schemas.microsoft.com/office/drawing/2014/main" id="{11B4DDEB-C4A0-3540-A1A6-19B6A84D8A56}"/>
              </a:ext>
            </a:extLst>
          </p:cNvPr>
          <p:cNvSpPr/>
          <p:nvPr/>
        </p:nvSpPr>
        <p:spPr>
          <a:xfrm>
            <a:off x="6358195" y="2527178"/>
            <a:ext cx="1866057" cy="523772"/>
          </a:xfrm>
          <a:prstGeom prst="roundRect">
            <a:avLst>
              <a:gd name="adj" fmla="val 16667"/>
            </a:avLst>
          </a:prstGeom>
          <a:solidFill>
            <a:schemeClr val="tx1">
              <a:lumMod val="40000"/>
              <a:lumOff val="60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 clusters is optimal</a:t>
            </a:r>
            <a:endParaRPr dirty="0"/>
          </a:p>
        </p:txBody>
      </p:sp>
      <p:cxnSp>
        <p:nvCxnSpPr>
          <p:cNvPr id="7" name="Shape 758">
            <a:extLst>
              <a:ext uri="{FF2B5EF4-FFF2-40B4-BE49-F238E27FC236}">
                <a16:creationId xmlns:a16="http://schemas.microsoft.com/office/drawing/2014/main" id="{F50849C4-CA73-A445-A8D8-6910AB2C17A2}"/>
              </a:ext>
            </a:extLst>
          </p:cNvPr>
          <p:cNvCxnSpPr>
            <a:cxnSpLocks/>
          </p:cNvCxnSpPr>
          <p:nvPr/>
        </p:nvCxnSpPr>
        <p:spPr>
          <a:xfrm flipH="1" flipV="1">
            <a:off x="4496575" y="2474515"/>
            <a:ext cx="1861142" cy="32611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65779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</a:t>
            </a:r>
            <a:r>
              <a:rPr lang="en" dirty="0" err="1"/>
              <a:t>diarization</a:t>
            </a:r>
            <a:r>
              <a:rPr lang="en" dirty="0"/>
              <a:t>?</a:t>
            </a:r>
            <a:endParaRPr dirty="0"/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dirty="0"/>
              <a:t>Lots of applications:</a:t>
            </a:r>
          </a:p>
          <a:p>
            <a:pPr lvl="1" fontAlgn="base"/>
            <a:r>
              <a:rPr lang="en-US" dirty="0"/>
              <a:t>Medical records: doctor vs. patient separation</a:t>
            </a:r>
          </a:p>
          <a:p>
            <a:pPr lvl="1" fontAlgn="base"/>
            <a:r>
              <a:rPr lang="en-US" dirty="0"/>
              <a:t>Automatic notes-generation for meetings</a:t>
            </a:r>
          </a:p>
          <a:p>
            <a:pPr lvl="1" fontAlgn="base"/>
            <a:r>
              <a:rPr lang="en-US" dirty="0"/>
              <a:t>Source separation</a:t>
            </a:r>
          </a:p>
          <a:p>
            <a:pPr lvl="1" fontAlgn="base"/>
            <a:r>
              <a:rPr lang="en-US" dirty="0"/>
              <a:t>Call center data analysis 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973171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Spectral clustering: Non-Gaussian data</a:t>
            </a:r>
            <a:endParaRPr dirty="0"/>
          </a:p>
        </p:txBody>
      </p:sp>
      <p:sp>
        <p:nvSpPr>
          <p:cNvPr id="7" name="Shape 390">
            <a:extLst>
              <a:ext uri="{FF2B5EF4-FFF2-40B4-BE49-F238E27FC236}">
                <a16:creationId xmlns:a16="http://schemas.microsoft.com/office/drawing/2014/main" id="{11D1984E-8C79-C948-9D81-59D0A5AA0A5F}"/>
              </a:ext>
            </a:extLst>
          </p:cNvPr>
          <p:cNvSpPr/>
          <p:nvPr/>
        </p:nvSpPr>
        <p:spPr>
          <a:xfrm>
            <a:off x="4222500" y="2253938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392">
            <a:extLst>
              <a:ext uri="{FF2B5EF4-FFF2-40B4-BE49-F238E27FC236}">
                <a16:creationId xmlns:a16="http://schemas.microsoft.com/office/drawing/2014/main" id="{8DEE6AE2-CBFB-6746-86FC-E7A30839FE45}"/>
              </a:ext>
            </a:extLst>
          </p:cNvPr>
          <p:cNvSpPr/>
          <p:nvPr/>
        </p:nvSpPr>
        <p:spPr>
          <a:xfrm>
            <a:off x="3637438" y="2375988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395">
            <a:extLst>
              <a:ext uri="{FF2B5EF4-FFF2-40B4-BE49-F238E27FC236}">
                <a16:creationId xmlns:a16="http://schemas.microsoft.com/office/drawing/2014/main" id="{50308A24-1245-9F45-8B9B-8EF1BA7FF9DC}"/>
              </a:ext>
            </a:extLst>
          </p:cNvPr>
          <p:cNvSpPr/>
          <p:nvPr/>
        </p:nvSpPr>
        <p:spPr>
          <a:xfrm>
            <a:off x="4702825" y="3077913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397">
            <a:extLst>
              <a:ext uri="{FF2B5EF4-FFF2-40B4-BE49-F238E27FC236}">
                <a16:creationId xmlns:a16="http://schemas.microsoft.com/office/drawing/2014/main" id="{254F36B0-0BAE-5F49-8E24-D7B63A0FDDD8}"/>
              </a:ext>
            </a:extLst>
          </p:cNvPr>
          <p:cNvSpPr/>
          <p:nvPr/>
        </p:nvSpPr>
        <p:spPr>
          <a:xfrm>
            <a:off x="4740850" y="2558388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398">
            <a:extLst>
              <a:ext uri="{FF2B5EF4-FFF2-40B4-BE49-F238E27FC236}">
                <a16:creationId xmlns:a16="http://schemas.microsoft.com/office/drawing/2014/main" id="{BD4AEDDC-D0FE-F64D-9B68-CA65436B5679}"/>
              </a:ext>
            </a:extLst>
          </p:cNvPr>
          <p:cNvSpPr/>
          <p:nvPr/>
        </p:nvSpPr>
        <p:spPr>
          <a:xfrm>
            <a:off x="3035025" y="1535875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399">
            <a:extLst>
              <a:ext uri="{FF2B5EF4-FFF2-40B4-BE49-F238E27FC236}">
                <a16:creationId xmlns:a16="http://schemas.microsoft.com/office/drawing/2014/main" id="{CF091545-D5A9-8E41-8430-492A04F47C25}"/>
              </a:ext>
            </a:extLst>
          </p:cNvPr>
          <p:cNvSpPr/>
          <p:nvPr/>
        </p:nvSpPr>
        <p:spPr>
          <a:xfrm>
            <a:off x="2738975" y="2053075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400">
            <a:extLst>
              <a:ext uri="{FF2B5EF4-FFF2-40B4-BE49-F238E27FC236}">
                <a16:creationId xmlns:a16="http://schemas.microsoft.com/office/drawing/2014/main" id="{4B139782-54E1-D84C-8FD9-FB86EFD02088}"/>
              </a:ext>
            </a:extLst>
          </p:cNvPr>
          <p:cNvSpPr/>
          <p:nvPr/>
        </p:nvSpPr>
        <p:spPr>
          <a:xfrm>
            <a:off x="3361475" y="4053600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401">
            <a:extLst>
              <a:ext uri="{FF2B5EF4-FFF2-40B4-BE49-F238E27FC236}">
                <a16:creationId xmlns:a16="http://schemas.microsoft.com/office/drawing/2014/main" id="{33E05154-E825-C941-BF26-84731761E28E}"/>
              </a:ext>
            </a:extLst>
          </p:cNvPr>
          <p:cNvSpPr/>
          <p:nvPr/>
        </p:nvSpPr>
        <p:spPr>
          <a:xfrm>
            <a:off x="2394700" y="2613600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402">
            <a:extLst>
              <a:ext uri="{FF2B5EF4-FFF2-40B4-BE49-F238E27FC236}">
                <a16:creationId xmlns:a16="http://schemas.microsoft.com/office/drawing/2014/main" id="{83879CB6-E242-1744-B4B7-90482DE518B0}"/>
              </a:ext>
            </a:extLst>
          </p:cNvPr>
          <p:cNvSpPr/>
          <p:nvPr/>
        </p:nvSpPr>
        <p:spPr>
          <a:xfrm>
            <a:off x="2569850" y="3174125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403">
            <a:extLst>
              <a:ext uri="{FF2B5EF4-FFF2-40B4-BE49-F238E27FC236}">
                <a16:creationId xmlns:a16="http://schemas.microsoft.com/office/drawing/2014/main" id="{9B64650F-6F7E-2F44-8BDF-527ADC6B813E}"/>
              </a:ext>
            </a:extLst>
          </p:cNvPr>
          <p:cNvSpPr/>
          <p:nvPr/>
        </p:nvSpPr>
        <p:spPr>
          <a:xfrm>
            <a:off x="2866700" y="3734675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Shape 405">
            <a:extLst>
              <a:ext uri="{FF2B5EF4-FFF2-40B4-BE49-F238E27FC236}">
                <a16:creationId xmlns:a16="http://schemas.microsoft.com/office/drawing/2014/main" id="{97093FBC-1FF2-424D-AD00-982AF625CCC0}"/>
              </a:ext>
            </a:extLst>
          </p:cNvPr>
          <p:cNvCxnSpPr/>
          <p:nvPr/>
        </p:nvCxnSpPr>
        <p:spPr>
          <a:xfrm>
            <a:off x="1660800" y="2939250"/>
            <a:ext cx="5822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Shape 406">
            <a:extLst>
              <a:ext uri="{FF2B5EF4-FFF2-40B4-BE49-F238E27FC236}">
                <a16:creationId xmlns:a16="http://schemas.microsoft.com/office/drawing/2014/main" id="{4D51F732-8329-7C4A-AA3C-49D8E6612BDF}"/>
              </a:ext>
            </a:extLst>
          </p:cNvPr>
          <p:cNvCxnSpPr/>
          <p:nvPr/>
        </p:nvCxnSpPr>
        <p:spPr>
          <a:xfrm rot="10800000">
            <a:off x="4572000" y="1169625"/>
            <a:ext cx="0" cy="3344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Shape 407">
            <a:extLst>
              <a:ext uri="{FF2B5EF4-FFF2-40B4-BE49-F238E27FC236}">
                <a16:creationId xmlns:a16="http://schemas.microsoft.com/office/drawing/2014/main" id="{483E33B4-BA5B-454A-94AE-6C8E0A37AF7F}"/>
              </a:ext>
            </a:extLst>
          </p:cNvPr>
          <p:cNvSpPr/>
          <p:nvPr/>
        </p:nvSpPr>
        <p:spPr>
          <a:xfrm>
            <a:off x="3607900" y="1258350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408">
            <a:extLst>
              <a:ext uri="{FF2B5EF4-FFF2-40B4-BE49-F238E27FC236}">
                <a16:creationId xmlns:a16="http://schemas.microsoft.com/office/drawing/2014/main" id="{540FCD65-7EF9-7844-BF83-B612ADDB72B9}"/>
              </a:ext>
            </a:extLst>
          </p:cNvPr>
          <p:cNvSpPr/>
          <p:nvPr/>
        </p:nvSpPr>
        <p:spPr>
          <a:xfrm>
            <a:off x="4222500" y="1125325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409">
            <a:extLst>
              <a:ext uri="{FF2B5EF4-FFF2-40B4-BE49-F238E27FC236}">
                <a16:creationId xmlns:a16="http://schemas.microsoft.com/office/drawing/2014/main" id="{4C369C1D-007F-0C49-8F91-CCCCB8F628E7}"/>
              </a:ext>
            </a:extLst>
          </p:cNvPr>
          <p:cNvSpPr/>
          <p:nvPr/>
        </p:nvSpPr>
        <p:spPr>
          <a:xfrm>
            <a:off x="3966738" y="4125775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411">
            <a:extLst>
              <a:ext uri="{FF2B5EF4-FFF2-40B4-BE49-F238E27FC236}">
                <a16:creationId xmlns:a16="http://schemas.microsoft.com/office/drawing/2014/main" id="{D0CDBF4B-B42C-774A-B59B-02754569D497}"/>
              </a:ext>
            </a:extLst>
          </p:cNvPr>
          <p:cNvSpPr/>
          <p:nvPr/>
        </p:nvSpPr>
        <p:spPr>
          <a:xfrm>
            <a:off x="4104725" y="2779213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C6A690EE-947F-A947-838F-D3A83379419C}"/>
              </a:ext>
            </a:extLst>
          </p:cNvPr>
          <p:cNvSpPr/>
          <p:nvPr/>
        </p:nvSpPr>
        <p:spPr>
          <a:xfrm rot="1032952">
            <a:off x="3312240" y="1838682"/>
            <a:ext cx="2988405" cy="2169495"/>
          </a:xfrm>
          <a:prstGeom prst="arc">
            <a:avLst>
              <a:gd name="adj1" fmla="val 3509475"/>
              <a:gd name="adj2" fmla="val 17807763"/>
            </a:avLst>
          </a:prstGeom>
          <a:ln w="2540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9E95C-08F4-D44F-BDB4-1072C50BB229}"/>
              </a:ext>
            </a:extLst>
          </p:cNvPr>
          <p:cNvSpPr txBox="1"/>
          <p:nvPr/>
        </p:nvSpPr>
        <p:spPr>
          <a:xfrm>
            <a:off x="5677231" y="192737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</a:rPr>
              <a:t>Graph cut</a:t>
            </a:r>
          </a:p>
        </p:txBody>
      </p:sp>
    </p:spTree>
    <p:extLst>
      <p:ext uri="{BB962C8B-B14F-4D97-AF65-F5344CB8AC3E}">
        <p14:creationId xmlns:p14="http://schemas.microsoft.com/office/powerpoint/2010/main" val="691929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Spectral clustering: </a:t>
            </a:r>
            <a:r>
              <a:rPr lang="en-US" dirty="0"/>
              <a:t>Imbalanced clusters</a:t>
            </a:r>
            <a:endParaRPr dirty="0"/>
          </a:p>
        </p:txBody>
      </p:sp>
      <p:sp>
        <p:nvSpPr>
          <p:cNvPr id="31" name="Shape 446">
            <a:extLst>
              <a:ext uri="{FF2B5EF4-FFF2-40B4-BE49-F238E27FC236}">
                <a16:creationId xmlns:a16="http://schemas.microsoft.com/office/drawing/2014/main" id="{831994CF-8AAB-314C-ADA0-D9B440800927}"/>
              </a:ext>
            </a:extLst>
          </p:cNvPr>
          <p:cNvSpPr/>
          <p:nvPr/>
        </p:nvSpPr>
        <p:spPr>
          <a:xfrm>
            <a:off x="5827400" y="3029270"/>
            <a:ext cx="3909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Shape 447">
            <a:extLst>
              <a:ext uri="{FF2B5EF4-FFF2-40B4-BE49-F238E27FC236}">
                <a16:creationId xmlns:a16="http://schemas.microsoft.com/office/drawing/2014/main" id="{B023DD88-5BF4-F14C-8C8A-0E202939222B}"/>
              </a:ext>
            </a:extLst>
          </p:cNvPr>
          <p:cNvSpPr/>
          <p:nvPr/>
        </p:nvSpPr>
        <p:spPr>
          <a:xfrm>
            <a:off x="5300775" y="3639345"/>
            <a:ext cx="3909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448">
            <a:extLst>
              <a:ext uri="{FF2B5EF4-FFF2-40B4-BE49-F238E27FC236}">
                <a16:creationId xmlns:a16="http://schemas.microsoft.com/office/drawing/2014/main" id="{00B42247-7BCF-D048-9FFA-5ADF8C796A7D}"/>
              </a:ext>
            </a:extLst>
          </p:cNvPr>
          <p:cNvSpPr/>
          <p:nvPr/>
        </p:nvSpPr>
        <p:spPr>
          <a:xfrm>
            <a:off x="5300775" y="3639345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451">
            <a:extLst>
              <a:ext uri="{FF2B5EF4-FFF2-40B4-BE49-F238E27FC236}">
                <a16:creationId xmlns:a16="http://schemas.microsoft.com/office/drawing/2014/main" id="{503A1447-904C-E04A-985F-701E77EF0793}"/>
              </a:ext>
            </a:extLst>
          </p:cNvPr>
          <p:cNvSpPr/>
          <p:nvPr/>
        </p:nvSpPr>
        <p:spPr>
          <a:xfrm>
            <a:off x="2891000" y="3354532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452">
            <a:extLst>
              <a:ext uri="{FF2B5EF4-FFF2-40B4-BE49-F238E27FC236}">
                <a16:creationId xmlns:a16="http://schemas.microsoft.com/office/drawing/2014/main" id="{1DC73C82-C0DE-1D49-AAB6-CEE90E19C315}"/>
              </a:ext>
            </a:extLst>
          </p:cNvPr>
          <p:cNvSpPr/>
          <p:nvPr/>
        </p:nvSpPr>
        <p:spPr>
          <a:xfrm>
            <a:off x="2224425" y="2615182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453">
            <a:extLst>
              <a:ext uri="{FF2B5EF4-FFF2-40B4-BE49-F238E27FC236}">
                <a16:creationId xmlns:a16="http://schemas.microsoft.com/office/drawing/2014/main" id="{A515118B-6426-A249-92E1-FAA7C5595564}"/>
              </a:ext>
            </a:extLst>
          </p:cNvPr>
          <p:cNvSpPr/>
          <p:nvPr/>
        </p:nvSpPr>
        <p:spPr>
          <a:xfrm>
            <a:off x="2039800" y="2078970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454">
            <a:extLst>
              <a:ext uri="{FF2B5EF4-FFF2-40B4-BE49-F238E27FC236}">
                <a16:creationId xmlns:a16="http://schemas.microsoft.com/office/drawing/2014/main" id="{D8B5A303-8C4A-7541-A512-3A1E270CD710}"/>
              </a:ext>
            </a:extLst>
          </p:cNvPr>
          <p:cNvSpPr/>
          <p:nvPr/>
        </p:nvSpPr>
        <p:spPr>
          <a:xfrm>
            <a:off x="2265350" y="3183382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Shape 456">
            <a:extLst>
              <a:ext uri="{FF2B5EF4-FFF2-40B4-BE49-F238E27FC236}">
                <a16:creationId xmlns:a16="http://schemas.microsoft.com/office/drawing/2014/main" id="{7CB76870-C1B6-EA42-8EB6-13328CB7E701}"/>
              </a:ext>
            </a:extLst>
          </p:cNvPr>
          <p:cNvCxnSpPr/>
          <p:nvPr/>
        </p:nvCxnSpPr>
        <p:spPr>
          <a:xfrm>
            <a:off x="1584600" y="3235432"/>
            <a:ext cx="5822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Shape 457">
            <a:extLst>
              <a:ext uri="{FF2B5EF4-FFF2-40B4-BE49-F238E27FC236}">
                <a16:creationId xmlns:a16="http://schemas.microsoft.com/office/drawing/2014/main" id="{D36678A4-BCAD-ED4F-A63D-9682622CAEB2}"/>
              </a:ext>
            </a:extLst>
          </p:cNvPr>
          <p:cNvCxnSpPr/>
          <p:nvPr/>
        </p:nvCxnSpPr>
        <p:spPr>
          <a:xfrm rot="10800000">
            <a:off x="4495800" y="1465807"/>
            <a:ext cx="0" cy="3344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Shape 458">
            <a:extLst>
              <a:ext uri="{FF2B5EF4-FFF2-40B4-BE49-F238E27FC236}">
                <a16:creationId xmlns:a16="http://schemas.microsoft.com/office/drawing/2014/main" id="{56F34135-D433-5348-A363-2C4D5EB45072}"/>
              </a:ext>
            </a:extLst>
          </p:cNvPr>
          <p:cNvSpPr/>
          <p:nvPr/>
        </p:nvSpPr>
        <p:spPr>
          <a:xfrm>
            <a:off x="2430700" y="3639357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Shape 459">
            <a:extLst>
              <a:ext uri="{FF2B5EF4-FFF2-40B4-BE49-F238E27FC236}">
                <a16:creationId xmlns:a16="http://schemas.microsoft.com/office/drawing/2014/main" id="{5AF15D9F-0007-ED41-A3BB-3036820CBA02}"/>
              </a:ext>
            </a:extLst>
          </p:cNvPr>
          <p:cNvSpPr/>
          <p:nvPr/>
        </p:nvSpPr>
        <p:spPr>
          <a:xfrm>
            <a:off x="1779650" y="3464182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Shape 460">
            <a:extLst>
              <a:ext uri="{FF2B5EF4-FFF2-40B4-BE49-F238E27FC236}">
                <a16:creationId xmlns:a16="http://schemas.microsoft.com/office/drawing/2014/main" id="{3416C854-DC08-9446-AD21-B646678BE560}"/>
              </a:ext>
            </a:extLst>
          </p:cNvPr>
          <p:cNvSpPr/>
          <p:nvPr/>
        </p:nvSpPr>
        <p:spPr>
          <a:xfrm>
            <a:off x="1674300" y="2771582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Shape 461">
            <a:extLst>
              <a:ext uri="{FF2B5EF4-FFF2-40B4-BE49-F238E27FC236}">
                <a16:creationId xmlns:a16="http://schemas.microsoft.com/office/drawing/2014/main" id="{73CFCAC3-4DE5-C441-9689-6C469D2D54AC}"/>
              </a:ext>
            </a:extLst>
          </p:cNvPr>
          <p:cNvSpPr/>
          <p:nvPr/>
        </p:nvSpPr>
        <p:spPr>
          <a:xfrm>
            <a:off x="1511200" y="2193295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Shape 463">
            <a:extLst>
              <a:ext uri="{FF2B5EF4-FFF2-40B4-BE49-F238E27FC236}">
                <a16:creationId xmlns:a16="http://schemas.microsoft.com/office/drawing/2014/main" id="{A78A8FC1-D160-5549-961C-E61F4A9E0CE5}"/>
              </a:ext>
            </a:extLst>
          </p:cNvPr>
          <p:cNvSpPr/>
          <p:nvPr/>
        </p:nvSpPr>
        <p:spPr>
          <a:xfrm>
            <a:off x="5827400" y="3029270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64">
            <a:extLst>
              <a:ext uri="{FF2B5EF4-FFF2-40B4-BE49-F238E27FC236}">
                <a16:creationId xmlns:a16="http://schemas.microsoft.com/office/drawing/2014/main" id="{03DF0986-D962-0040-B706-3F2F7FE03F25}"/>
              </a:ext>
            </a:extLst>
          </p:cNvPr>
          <p:cNvSpPr/>
          <p:nvPr/>
        </p:nvSpPr>
        <p:spPr>
          <a:xfrm>
            <a:off x="3026350" y="4030857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65">
            <a:extLst>
              <a:ext uri="{FF2B5EF4-FFF2-40B4-BE49-F238E27FC236}">
                <a16:creationId xmlns:a16="http://schemas.microsoft.com/office/drawing/2014/main" id="{733419B2-0009-6440-9CCA-54A2B6922756}"/>
              </a:ext>
            </a:extLst>
          </p:cNvPr>
          <p:cNvSpPr/>
          <p:nvPr/>
        </p:nvSpPr>
        <p:spPr>
          <a:xfrm>
            <a:off x="1283400" y="1755907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Shape 466">
            <a:extLst>
              <a:ext uri="{FF2B5EF4-FFF2-40B4-BE49-F238E27FC236}">
                <a16:creationId xmlns:a16="http://schemas.microsoft.com/office/drawing/2014/main" id="{4D0E1964-81B3-4E42-8044-A813B3D2D917}"/>
              </a:ext>
            </a:extLst>
          </p:cNvPr>
          <p:cNvSpPr/>
          <p:nvPr/>
        </p:nvSpPr>
        <p:spPr>
          <a:xfrm>
            <a:off x="3000225" y="1579145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0" name="Shape 467">
            <a:extLst>
              <a:ext uri="{FF2B5EF4-FFF2-40B4-BE49-F238E27FC236}">
                <a16:creationId xmlns:a16="http://schemas.microsoft.com/office/drawing/2014/main" id="{464AC5BD-B571-5B46-995C-DA1EA3EB4A1E}"/>
              </a:ext>
            </a:extLst>
          </p:cNvPr>
          <p:cNvSpPr/>
          <p:nvPr/>
        </p:nvSpPr>
        <p:spPr>
          <a:xfrm>
            <a:off x="2430700" y="1525320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1" name="Shape 468">
            <a:extLst>
              <a:ext uri="{FF2B5EF4-FFF2-40B4-BE49-F238E27FC236}">
                <a16:creationId xmlns:a16="http://schemas.microsoft.com/office/drawing/2014/main" id="{EA45008F-11B4-2648-B4A5-D35D37F127F0}"/>
              </a:ext>
            </a:extLst>
          </p:cNvPr>
          <p:cNvSpPr/>
          <p:nvPr/>
        </p:nvSpPr>
        <p:spPr>
          <a:xfrm>
            <a:off x="3616175" y="2408695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" name="Shape 469">
            <a:extLst>
              <a:ext uri="{FF2B5EF4-FFF2-40B4-BE49-F238E27FC236}">
                <a16:creationId xmlns:a16="http://schemas.microsoft.com/office/drawing/2014/main" id="{DDC90FCD-EE9C-B946-A5EE-A9A749D90060}"/>
              </a:ext>
            </a:extLst>
          </p:cNvPr>
          <p:cNvSpPr/>
          <p:nvPr/>
        </p:nvSpPr>
        <p:spPr>
          <a:xfrm>
            <a:off x="3354200" y="3183370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D6F85417-3400-E64D-B7EA-16D46B3ADF4C}"/>
              </a:ext>
            </a:extLst>
          </p:cNvPr>
          <p:cNvSpPr/>
          <p:nvPr/>
        </p:nvSpPr>
        <p:spPr>
          <a:xfrm rot="6610281">
            <a:off x="4273157" y="2151064"/>
            <a:ext cx="4727502" cy="3924654"/>
          </a:xfrm>
          <a:prstGeom prst="arc">
            <a:avLst>
              <a:gd name="adj1" fmla="val 2627021"/>
              <a:gd name="adj2" fmla="val 9004117"/>
            </a:avLst>
          </a:prstGeom>
          <a:ln w="2540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129B25-12B7-9149-8D68-7C914F288E5F}"/>
              </a:ext>
            </a:extLst>
          </p:cNvPr>
          <p:cNvSpPr txBox="1"/>
          <p:nvPr/>
        </p:nvSpPr>
        <p:spPr>
          <a:xfrm>
            <a:off x="5603585" y="143750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</a:rPr>
              <a:t>Graph cut</a:t>
            </a:r>
          </a:p>
        </p:txBody>
      </p:sp>
    </p:spTree>
    <p:extLst>
      <p:ext uri="{BB962C8B-B14F-4D97-AF65-F5344CB8AC3E}">
        <p14:creationId xmlns:p14="http://schemas.microsoft.com/office/powerpoint/2010/main" val="7958116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Spectral clustering: </a:t>
            </a:r>
            <a:r>
              <a:rPr lang="en-US" dirty="0"/>
              <a:t>Gender/Age/Race effects</a:t>
            </a:r>
            <a:endParaRPr dirty="0"/>
          </a:p>
        </p:txBody>
      </p:sp>
      <p:sp>
        <p:nvSpPr>
          <p:cNvPr id="53" name="Shape 511">
            <a:extLst>
              <a:ext uri="{FF2B5EF4-FFF2-40B4-BE49-F238E27FC236}">
                <a16:creationId xmlns:a16="http://schemas.microsoft.com/office/drawing/2014/main" id="{9E5D2C10-6F92-B54F-9F95-EC860544E814}"/>
              </a:ext>
            </a:extLst>
          </p:cNvPr>
          <p:cNvSpPr/>
          <p:nvPr/>
        </p:nvSpPr>
        <p:spPr>
          <a:xfrm>
            <a:off x="6804075" y="3174913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12">
            <a:extLst>
              <a:ext uri="{FF2B5EF4-FFF2-40B4-BE49-F238E27FC236}">
                <a16:creationId xmlns:a16="http://schemas.microsoft.com/office/drawing/2014/main" id="{C7C4D266-9C93-B342-A505-144A1A9C8DA2}"/>
              </a:ext>
            </a:extLst>
          </p:cNvPr>
          <p:cNvSpPr/>
          <p:nvPr/>
        </p:nvSpPr>
        <p:spPr>
          <a:xfrm>
            <a:off x="1974300" y="1688325"/>
            <a:ext cx="390900" cy="391500"/>
          </a:xfrm>
          <a:prstGeom prst="rect">
            <a:avLst/>
          </a:prstGeom>
          <a:solidFill>
            <a:srgbClr val="A4C2F4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13">
            <a:extLst>
              <a:ext uri="{FF2B5EF4-FFF2-40B4-BE49-F238E27FC236}">
                <a16:creationId xmlns:a16="http://schemas.microsoft.com/office/drawing/2014/main" id="{B1C3A1BF-8ED5-F645-AF10-857B33870993}"/>
              </a:ext>
            </a:extLst>
          </p:cNvPr>
          <p:cNvSpPr/>
          <p:nvPr/>
        </p:nvSpPr>
        <p:spPr>
          <a:xfrm>
            <a:off x="2512650" y="1949625"/>
            <a:ext cx="390900" cy="391500"/>
          </a:xfrm>
          <a:prstGeom prst="rect">
            <a:avLst/>
          </a:prstGeom>
          <a:solidFill>
            <a:srgbClr val="A4C2F4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Shape 514">
            <a:extLst>
              <a:ext uri="{FF2B5EF4-FFF2-40B4-BE49-F238E27FC236}">
                <a16:creationId xmlns:a16="http://schemas.microsoft.com/office/drawing/2014/main" id="{0FA5C095-429B-1444-9972-CD434DC9CD50}"/>
              </a:ext>
            </a:extLst>
          </p:cNvPr>
          <p:cNvSpPr/>
          <p:nvPr/>
        </p:nvSpPr>
        <p:spPr>
          <a:xfrm>
            <a:off x="2773075" y="3403100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Shape 515">
            <a:extLst>
              <a:ext uri="{FF2B5EF4-FFF2-40B4-BE49-F238E27FC236}">
                <a16:creationId xmlns:a16="http://schemas.microsoft.com/office/drawing/2014/main" id="{1943A46E-AE52-8947-8441-1B9883BCA127}"/>
              </a:ext>
            </a:extLst>
          </p:cNvPr>
          <p:cNvSpPr/>
          <p:nvPr/>
        </p:nvSpPr>
        <p:spPr>
          <a:xfrm>
            <a:off x="1506400" y="2011388"/>
            <a:ext cx="390900" cy="391500"/>
          </a:xfrm>
          <a:prstGeom prst="rect">
            <a:avLst/>
          </a:prstGeom>
          <a:solidFill>
            <a:srgbClr val="A4C2F4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Shape 516">
            <a:extLst>
              <a:ext uri="{FF2B5EF4-FFF2-40B4-BE49-F238E27FC236}">
                <a16:creationId xmlns:a16="http://schemas.microsoft.com/office/drawing/2014/main" id="{3495D327-D75A-424A-A17F-EB42F34ED540}"/>
              </a:ext>
            </a:extLst>
          </p:cNvPr>
          <p:cNvSpPr/>
          <p:nvPr/>
        </p:nvSpPr>
        <p:spPr>
          <a:xfrm>
            <a:off x="2228225" y="3174913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Shape 518">
            <a:extLst>
              <a:ext uri="{FF2B5EF4-FFF2-40B4-BE49-F238E27FC236}">
                <a16:creationId xmlns:a16="http://schemas.microsoft.com/office/drawing/2014/main" id="{3C10654C-ED01-D343-8831-A207858B3253}"/>
              </a:ext>
            </a:extLst>
          </p:cNvPr>
          <p:cNvCxnSpPr/>
          <p:nvPr/>
        </p:nvCxnSpPr>
        <p:spPr>
          <a:xfrm>
            <a:off x="1660800" y="2939250"/>
            <a:ext cx="5822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Shape 519">
            <a:extLst>
              <a:ext uri="{FF2B5EF4-FFF2-40B4-BE49-F238E27FC236}">
                <a16:creationId xmlns:a16="http://schemas.microsoft.com/office/drawing/2014/main" id="{5706BA90-7930-5345-A8FA-E822C3698AF2}"/>
              </a:ext>
            </a:extLst>
          </p:cNvPr>
          <p:cNvCxnSpPr/>
          <p:nvPr/>
        </p:nvCxnSpPr>
        <p:spPr>
          <a:xfrm rot="10800000">
            <a:off x="4572000" y="1169625"/>
            <a:ext cx="0" cy="3344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Shape 520">
            <a:extLst>
              <a:ext uri="{FF2B5EF4-FFF2-40B4-BE49-F238E27FC236}">
                <a16:creationId xmlns:a16="http://schemas.microsoft.com/office/drawing/2014/main" id="{28AFFBC2-1EA5-6A42-97C2-034112DF9B35}"/>
              </a:ext>
            </a:extLst>
          </p:cNvPr>
          <p:cNvSpPr/>
          <p:nvPr/>
        </p:nvSpPr>
        <p:spPr>
          <a:xfrm>
            <a:off x="2009525" y="2185625"/>
            <a:ext cx="390900" cy="391500"/>
          </a:xfrm>
          <a:prstGeom prst="rect">
            <a:avLst/>
          </a:prstGeom>
          <a:solidFill>
            <a:srgbClr val="A4C2F4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Shape 521">
            <a:extLst>
              <a:ext uri="{FF2B5EF4-FFF2-40B4-BE49-F238E27FC236}">
                <a16:creationId xmlns:a16="http://schemas.microsoft.com/office/drawing/2014/main" id="{57762A01-B3DC-0F4C-B684-D9C7BC79EB2D}"/>
              </a:ext>
            </a:extLst>
          </p:cNvPr>
          <p:cNvSpPr/>
          <p:nvPr/>
        </p:nvSpPr>
        <p:spPr>
          <a:xfrm>
            <a:off x="2228225" y="3704200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Shape 522">
            <a:extLst>
              <a:ext uri="{FF2B5EF4-FFF2-40B4-BE49-F238E27FC236}">
                <a16:creationId xmlns:a16="http://schemas.microsoft.com/office/drawing/2014/main" id="{719E5069-B686-B546-972B-628000706056}"/>
              </a:ext>
            </a:extLst>
          </p:cNvPr>
          <p:cNvSpPr/>
          <p:nvPr/>
        </p:nvSpPr>
        <p:spPr>
          <a:xfrm>
            <a:off x="1725100" y="3469425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Shape 523">
            <a:extLst>
              <a:ext uri="{FF2B5EF4-FFF2-40B4-BE49-F238E27FC236}">
                <a16:creationId xmlns:a16="http://schemas.microsoft.com/office/drawing/2014/main" id="{91D33D2B-25FB-7A4E-9167-985453611BEA}"/>
              </a:ext>
            </a:extLst>
          </p:cNvPr>
          <p:cNvSpPr/>
          <p:nvPr/>
        </p:nvSpPr>
        <p:spPr>
          <a:xfrm>
            <a:off x="6233838" y="3174913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Shape 525">
            <a:extLst>
              <a:ext uri="{FF2B5EF4-FFF2-40B4-BE49-F238E27FC236}">
                <a16:creationId xmlns:a16="http://schemas.microsoft.com/office/drawing/2014/main" id="{F8576D5E-F505-F84C-942A-BF0B144DA3D0}"/>
              </a:ext>
            </a:extLst>
          </p:cNvPr>
          <p:cNvSpPr txBox="1"/>
          <p:nvPr/>
        </p:nvSpPr>
        <p:spPr>
          <a:xfrm>
            <a:off x="259250" y="2697225"/>
            <a:ext cx="8784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Male</a:t>
            </a:r>
            <a:endParaRPr sz="1600"/>
          </a:p>
        </p:txBody>
      </p:sp>
      <p:cxnSp>
        <p:nvCxnSpPr>
          <p:cNvPr id="66" name="Shape 526">
            <a:extLst>
              <a:ext uri="{FF2B5EF4-FFF2-40B4-BE49-F238E27FC236}">
                <a16:creationId xmlns:a16="http://schemas.microsoft.com/office/drawing/2014/main" id="{EE8F08BD-7B95-A040-AA16-CC3155EF519D}"/>
              </a:ext>
            </a:extLst>
          </p:cNvPr>
          <p:cNvCxnSpPr>
            <a:endCxn id="57" idx="1"/>
          </p:cNvCxnSpPr>
          <p:nvPr/>
        </p:nvCxnSpPr>
        <p:spPr>
          <a:xfrm rot="10800000" flipH="1">
            <a:off x="851800" y="2207138"/>
            <a:ext cx="654600" cy="717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Shape 527">
            <a:extLst>
              <a:ext uri="{FF2B5EF4-FFF2-40B4-BE49-F238E27FC236}">
                <a16:creationId xmlns:a16="http://schemas.microsoft.com/office/drawing/2014/main" id="{05049CA9-9C24-1944-95FE-5471818744B4}"/>
              </a:ext>
            </a:extLst>
          </p:cNvPr>
          <p:cNvCxnSpPr>
            <a:endCxn id="63" idx="1"/>
          </p:cNvCxnSpPr>
          <p:nvPr/>
        </p:nvCxnSpPr>
        <p:spPr>
          <a:xfrm>
            <a:off x="859900" y="2956575"/>
            <a:ext cx="865200" cy="708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" name="Shape 528">
            <a:extLst>
              <a:ext uri="{FF2B5EF4-FFF2-40B4-BE49-F238E27FC236}">
                <a16:creationId xmlns:a16="http://schemas.microsoft.com/office/drawing/2014/main" id="{AF3CE0FB-1AA0-4540-B4BF-6F9A3C4D6ECB}"/>
              </a:ext>
            </a:extLst>
          </p:cNvPr>
          <p:cNvSpPr txBox="1"/>
          <p:nvPr/>
        </p:nvSpPr>
        <p:spPr>
          <a:xfrm>
            <a:off x="7768600" y="2736250"/>
            <a:ext cx="8784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Female</a:t>
            </a:r>
            <a:endParaRPr sz="1600"/>
          </a:p>
        </p:txBody>
      </p:sp>
      <p:cxnSp>
        <p:nvCxnSpPr>
          <p:cNvPr id="69" name="Shape 529">
            <a:extLst>
              <a:ext uri="{FF2B5EF4-FFF2-40B4-BE49-F238E27FC236}">
                <a16:creationId xmlns:a16="http://schemas.microsoft.com/office/drawing/2014/main" id="{544EB3ED-599F-AD42-B04E-317A5FA2D223}"/>
              </a:ext>
            </a:extLst>
          </p:cNvPr>
          <p:cNvCxnSpPr>
            <a:stCxn id="68" idx="1"/>
            <a:endCxn id="53" idx="0"/>
          </p:cNvCxnSpPr>
          <p:nvPr/>
        </p:nvCxnSpPr>
        <p:spPr>
          <a:xfrm flipH="1">
            <a:off x="6999400" y="2880700"/>
            <a:ext cx="769200" cy="294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" name="Shape 530">
            <a:extLst>
              <a:ext uri="{FF2B5EF4-FFF2-40B4-BE49-F238E27FC236}">
                <a16:creationId xmlns:a16="http://schemas.microsoft.com/office/drawing/2014/main" id="{965AA821-27A3-C34E-9846-E63DB22BBDF1}"/>
              </a:ext>
            </a:extLst>
          </p:cNvPr>
          <p:cNvSpPr/>
          <p:nvPr/>
        </p:nvSpPr>
        <p:spPr>
          <a:xfrm>
            <a:off x="6505025" y="2693288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Shape 531">
            <a:extLst>
              <a:ext uri="{FF2B5EF4-FFF2-40B4-BE49-F238E27FC236}">
                <a16:creationId xmlns:a16="http://schemas.microsoft.com/office/drawing/2014/main" id="{CA29A63D-8B06-BB4B-875D-FD8D97206374}"/>
              </a:ext>
            </a:extLst>
          </p:cNvPr>
          <p:cNvSpPr/>
          <p:nvPr/>
        </p:nvSpPr>
        <p:spPr>
          <a:xfrm>
            <a:off x="5920638" y="2693288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79284AA0-599D-E145-BE99-8131031111A6}"/>
              </a:ext>
            </a:extLst>
          </p:cNvPr>
          <p:cNvSpPr/>
          <p:nvPr/>
        </p:nvSpPr>
        <p:spPr>
          <a:xfrm rot="10800000">
            <a:off x="-1202403" y="2937480"/>
            <a:ext cx="7019566" cy="3088531"/>
          </a:xfrm>
          <a:prstGeom prst="arc">
            <a:avLst>
              <a:gd name="adj1" fmla="val 5071131"/>
              <a:gd name="adj2" fmla="val 10684631"/>
            </a:avLst>
          </a:prstGeom>
          <a:ln w="2540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9770D1-159B-8F4A-8F74-FE82C6580DF6}"/>
              </a:ext>
            </a:extLst>
          </p:cNvPr>
          <p:cNvSpPr txBox="1"/>
          <p:nvPr/>
        </p:nvSpPr>
        <p:spPr>
          <a:xfrm>
            <a:off x="3374235" y="222637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</a:rPr>
              <a:t>Graph cut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783B9AF0-B992-0042-9858-D42EAE5965CD}"/>
              </a:ext>
            </a:extLst>
          </p:cNvPr>
          <p:cNvSpPr/>
          <p:nvPr/>
        </p:nvSpPr>
        <p:spPr>
          <a:xfrm rot="10800000" flipV="1">
            <a:off x="-1202404" y="-69261"/>
            <a:ext cx="7019566" cy="3012250"/>
          </a:xfrm>
          <a:prstGeom prst="arc">
            <a:avLst>
              <a:gd name="adj1" fmla="val 5071131"/>
              <a:gd name="adj2" fmla="val 10684631"/>
            </a:avLst>
          </a:prstGeom>
          <a:ln w="2540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89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Spectral clustering: </a:t>
            </a:r>
            <a:r>
              <a:rPr lang="en-US" dirty="0"/>
              <a:t>Overlapping speech</a:t>
            </a:r>
            <a:endParaRPr dirty="0"/>
          </a:p>
        </p:txBody>
      </p:sp>
      <p:sp>
        <p:nvSpPr>
          <p:cNvPr id="26" name="Shape 568">
            <a:extLst>
              <a:ext uri="{FF2B5EF4-FFF2-40B4-BE49-F238E27FC236}">
                <a16:creationId xmlns:a16="http://schemas.microsoft.com/office/drawing/2014/main" id="{911A6E37-CFBD-7B48-AF6F-95AF93DD0F2F}"/>
              </a:ext>
            </a:extLst>
          </p:cNvPr>
          <p:cNvSpPr/>
          <p:nvPr/>
        </p:nvSpPr>
        <p:spPr>
          <a:xfrm>
            <a:off x="5376975" y="2971857"/>
            <a:ext cx="3909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569">
            <a:extLst>
              <a:ext uri="{FF2B5EF4-FFF2-40B4-BE49-F238E27FC236}">
                <a16:creationId xmlns:a16="http://schemas.microsoft.com/office/drawing/2014/main" id="{6A95754E-0E5F-F24E-98B1-1548760DF8F1}"/>
              </a:ext>
            </a:extLst>
          </p:cNvPr>
          <p:cNvSpPr/>
          <p:nvPr/>
        </p:nvSpPr>
        <p:spPr>
          <a:xfrm>
            <a:off x="5376975" y="2971857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Shape 570">
            <a:extLst>
              <a:ext uri="{FF2B5EF4-FFF2-40B4-BE49-F238E27FC236}">
                <a16:creationId xmlns:a16="http://schemas.microsoft.com/office/drawing/2014/main" id="{7E8C883B-1C88-2742-9256-A3F63F3CFC45}"/>
              </a:ext>
            </a:extLst>
          </p:cNvPr>
          <p:cNvSpPr/>
          <p:nvPr/>
        </p:nvSpPr>
        <p:spPr>
          <a:xfrm>
            <a:off x="5903600" y="3146557"/>
            <a:ext cx="3909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Shape 571">
            <a:extLst>
              <a:ext uri="{FF2B5EF4-FFF2-40B4-BE49-F238E27FC236}">
                <a16:creationId xmlns:a16="http://schemas.microsoft.com/office/drawing/2014/main" id="{56053DB7-F4FC-894A-A727-62ABF3DFE36F}"/>
              </a:ext>
            </a:extLst>
          </p:cNvPr>
          <p:cNvSpPr/>
          <p:nvPr/>
        </p:nvSpPr>
        <p:spPr>
          <a:xfrm>
            <a:off x="5376975" y="3756632"/>
            <a:ext cx="3909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Shape 572">
            <a:extLst>
              <a:ext uri="{FF2B5EF4-FFF2-40B4-BE49-F238E27FC236}">
                <a16:creationId xmlns:a16="http://schemas.microsoft.com/office/drawing/2014/main" id="{762161EA-46EF-5B43-9DCB-D2DB556EF322}"/>
              </a:ext>
            </a:extLst>
          </p:cNvPr>
          <p:cNvSpPr/>
          <p:nvPr/>
        </p:nvSpPr>
        <p:spPr>
          <a:xfrm>
            <a:off x="5376975" y="3756632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Shape 573">
            <a:extLst>
              <a:ext uri="{FF2B5EF4-FFF2-40B4-BE49-F238E27FC236}">
                <a16:creationId xmlns:a16="http://schemas.microsoft.com/office/drawing/2014/main" id="{31C00FCC-569A-4547-BE2E-02579F9971F3}"/>
              </a:ext>
            </a:extLst>
          </p:cNvPr>
          <p:cNvSpPr/>
          <p:nvPr/>
        </p:nvSpPr>
        <p:spPr>
          <a:xfrm>
            <a:off x="6294500" y="3882882"/>
            <a:ext cx="3909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574">
            <a:extLst>
              <a:ext uri="{FF2B5EF4-FFF2-40B4-BE49-F238E27FC236}">
                <a16:creationId xmlns:a16="http://schemas.microsoft.com/office/drawing/2014/main" id="{A3B07C54-E822-F547-83D8-744559A30EBC}"/>
              </a:ext>
            </a:extLst>
          </p:cNvPr>
          <p:cNvSpPr/>
          <p:nvPr/>
        </p:nvSpPr>
        <p:spPr>
          <a:xfrm>
            <a:off x="6294500" y="3882882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575">
            <a:extLst>
              <a:ext uri="{FF2B5EF4-FFF2-40B4-BE49-F238E27FC236}">
                <a16:creationId xmlns:a16="http://schemas.microsoft.com/office/drawing/2014/main" id="{F06DECEC-E5AB-5947-B372-57267C494FB2}"/>
              </a:ext>
            </a:extLst>
          </p:cNvPr>
          <p:cNvSpPr/>
          <p:nvPr/>
        </p:nvSpPr>
        <p:spPr>
          <a:xfrm>
            <a:off x="6464300" y="2801182"/>
            <a:ext cx="390900" cy="3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576">
            <a:extLst>
              <a:ext uri="{FF2B5EF4-FFF2-40B4-BE49-F238E27FC236}">
                <a16:creationId xmlns:a16="http://schemas.microsoft.com/office/drawing/2014/main" id="{2934AED7-30C4-FD46-9293-1D8B8DEE0425}"/>
              </a:ext>
            </a:extLst>
          </p:cNvPr>
          <p:cNvSpPr/>
          <p:nvPr/>
        </p:nvSpPr>
        <p:spPr>
          <a:xfrm>
            <a:off x="6464300" y="2801182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577">
            <a:extLst>
              <a:ext uri="{FF2B5EF4-FFF2-40B4-BE49-F238E27FC236}">
                <a16:creationId xmlns:a16="http://schemas.microsoft.com/office/drawing/2014/main" id="{FA4BE800-5A8C-4345-8698-71E53D3DBC7C}"/>
              </a:ext>
            </a:extLst>
          </p:cNvPr>
          <p:cNvSpPr/>
          <p:nvPr/>
        </p:nvSpPr>
        <p:spPr>
          <a:xfrm>
            <a:off x="2814800" y="2275269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578">
            <a:extLst>
              <a:ext uri="{FF2B5EF4-FFF2-40B4-BE49-F238E27FC236}">
                <a16:creationId xmlns:a16="http://schemas.microsoft.com/office/drawing/2014/main" id="{B055987A-5254-1949-921F-7F7B787F53EB}"/>
              </a:ext>
            </a:extLst>
          </p:cNvPr>
          <p:cNvSpPr/>
          <p:nvPr/>
        </p:nvSpPr>
        <p:spPr>
          <a:xfrm>
            <a:off x="3102550" y="2817819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579">
            <a:extLst>
              <a:ext uri="{FF2B5EF4-FFF2-40B4-BE49-F238E27FC236}">
                <a16:creationId xmlns:a16="http://schemas.microsoft.com/office/drawing/2014/main" id="{D9EA5BDD-8F1E-C14A-8DD3-0EB8EC3833D7}"/>
              </a:ext>
            </a:extLst>
          </p:cNvPr>
          <p:cNvSpPr/>
          <p:nvPr/>
        </p:nvSpPr>
        <p:spPr>
          <a:xfrm>
            <a:off x="2967200" y="3471819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580">
            <a:extLst>
              <a:ext uri="{FF2B5EF4-FFF2-40B4-BE49-F238E27FC236}">
                <a16:creationId xmlns:a16="http://schemas.microsoft.com/office/drawing/2014/main" id="{5F889128-FE9C-A84D-9E76-0885DF13F14B}"/>
              </a:ext>
            </a:extLst>
          </p:cNvPr>
          <p:cNvSpPr/>
          <p:nvPr/>
        </p:nvSpPr>
        <p:spPr>
          <a:xfrm>
            <a:off x="2300625" y="2732469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Shape 581">
            <a:extLst>
              <a:ext uri="{FF2B5EF4-FFF2-40B4-BE49-F238E27FC236}">
                <a16:creationId xmlns:a16="http://schemas.microsoft.com/office/drawing/2014/main" id="{5F09A720-4BA5-F54C-89B3-5BC3FFB44326}"/>
              </a:ext>
            </a:extLst>
          </p:cNvPr>
          <p:cNvSpPr/>
          <p:nvPr/>
        </p:nvSpPr>
        <p:spPr>
          <a:xfrm>
            <a:off x="2116000" y="2196257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Shape 582">
            <a:extLst>
              <a:ext uri="{FF2B5EF4-FFF2-40B4-BE49-F238E27FC236}">
                <a16:creationId xmlns:a16="http://schemas.microsoft.com/office/drawing/2014/main" id="{4DF86148-E50F-B342-9B0B-546A1091AE68}"/>
              </a:ext>
            </a:extLst>
          </p:cNvPr>
          <p:cNvSpPr/>
          <p:nvPr/>
        </p:nvSpPr>
        <p:spPr>
          <a:xfrm>
            <a:off x="2341550" y="3300669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Shape 584">
            <a:extLst>
              <a:ext uri="{FF2B5EF4-FFF2-40B4-BE49-F238E27FC236}">
                <a16:creationId xmlns:a16="http://schemas.microsoft.com/office/drawing/2014/main" id="{6A53973F-ACAC-E944-8950-C611D066D1A7}"/>
              </a:ext>
            </a:extLst>
          </p:cNvPr>
          <p:cNvCxnSpPr/>
          <p:nvPr/>
        </p:nvCxnSpPr>
        <p:spPr>
          <a:xfrm>
            <a:off x="1660800" y="3352719"/>
            <a:ext cx="5822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Shape 585">
            <a:extLst>
              <a:ext uri="{FF2B5EF4-FFF2-40B4-BE49-F238E27FC236}">
                <a16:creationId xmlns:a16="http://schemas.microsoft.com/office/drawing/2014/main" id="{80EC65A9-1C6E-194F-82AC-839180AD217B}"/>
              </a:ext>
            </a:extLst>
          </p:cNvPr>
          <p:cNvCxnSpPr/>
          <p:nvPr/>
        </p:nvCxnSpPr>
        <p:spPr>
          <a:xfrm rot="10800000">
            <a:off x="4572000" y="1583094"/>
            <a:ext cx="0" cy="3344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Shape 586">
            <a:extLst>
              <a:ext uri="{FF2B5EF4-FFF2-40B4-BE49-F238E27FC236}">
                <a16:creationId xmlns:a16="http://schemas.microsoft.com/office/drawing/2014/main" id="{8FF0A2D7-CA65-8A47-BEA6-F22506BEDC61}"/>
              </a:ext>
            </a:extLst>
          </p:cNvPr>
          <p:cNvSpPr/>
          <p:nvPr/>
        </p:nvSpPr>
        <p:spPr>
          <a:xfrm>
            <a:off x="3837275" y="3074794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Shape 587">
            <a:extLst>
              <a:ext uri="{FF2B5EF4-FFF2-40B4-BE49-F238E27FC236}">
                <a16:creationId xmlns:a16="http://schemas.microsoft.com/office/drawing/2014/main" id="{9A13BF9B-E732-094A-8DC9-D268190B9C27}"/>
              </a:ext>
            </a:extLst>
          </p:cNvPr>
          <p:cNvSpPr/>
          <p:nvPr/>
        </p:nvSpPr>
        <p:spPr>
          <a:xfrm>
            <a:off x="4579275" y="3156969"/>
            <a:ext cx="390900" cy="391500"/>
          </a:xfrm>
          <a:prstGeom prst="rect">
            <a:avLst/>
          </a:prstGeom>
          <a:solidFill>
            <a:srgbClr val="0000F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Shape 588">
            <a:extLst>
              <a:ext uri="{FF2B5EF4-FFF2-40B4-BE49-F238E27FC236}">
                <a16:creationId xmlns:a16="http://schemas.microsoft.com/office/drawing/2014/main" id="{ED73079B-AE3B-3641-A6A0-284CB0F7C365}"/>
              </a:ext>
            </a:extLst>
          </p:cNvPr>
          <p:cNvSpPr/>
          <p:nvPr/>
        </p:nvSpPr>
        <p:spPr>
          <a:xfrm>
            <a:off x="4020850" y="3074794"/>
            <a:ext cx="207300" cy="391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589">
            <a:extLst>
              <a:ext uri="{FF2B5EF4-FFF2-40B4-BE49-F238E27FC236}">
                <a16:creationId xmlns:a16="http://schemas.microsoft.com/office/drawing/2014/main" id="{971CF157-141B-8241-B905-2E4F512E7688}"/>
              </a:ext>
            </a:extLst>
          </p:cNvPr>
          <p:cNvSpPr/>
          <p:nvPr/>
        </p:nvSpPr>
        <p:spPr>
          <a:xfrm>
            <a:off x="4572000" y="3146569"/>
            <a:ext cx="207300" cy="391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590">
            <a:extLst>
              <a:ext uri="{FF2B5EF4-FFF2-40B4-BE49-F238E27FC236}">
                <a16:creationId xmlns:a16="http://schemas.microsoft.com/office/drawing/2014/main" id="{F80B4B0F-9111-A24F-B1EB-37292BE15F5B}"/>
              </a:ext>
            </a:extLst>
          </p:cNvPr>
          <p:cNvSpPr/>
          <p:nvPr/>
        </p:nvSpPr>
        <p:spPr>
          <a:xfrm>
            <a:off x="3837275" y="3074782"/>
            <a:ext cx="390900" cy="3915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Shape 591">
            <a:extLst>
              <a:ext uri="{FF2B5EF4-FFF2-40B4-BE49-F238E27FC236}">
                <a16:creationId xmlns:a16="http://schemas.microsoft.com/office/drawing/2014/main" id="{0F55F65B-B4B0-4C4F-A2A7-87092752CE2E}"/>
              </a:ext>
            </a:extLst>
          </p:cNvPr>
          <p:cNvSpPr/>
          <p:nvPr/>
        </p:nvSpPr>
        <p:spPr>
          <a:xfrm>
            <a:off x="4556163" y="3156957"/>
            <a:ext cx="390900" cy="3915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Shape 592">
            <a:extLst>
              <a:ext uri="{FF2B5EF4-FFF2-40B4-BE49-F238E27FC236}">
                <a16:creationId xmlns:a16="http://schemas.microsoft.com/office/drawing/2014/main" id="{429283BC-DCEC-DC4B-AA6D-8E792BFE66E9}"/>
              </a:ext>
            </a:extLst>
          </p:cNvPr>
          <p:cNvSpPr/>
          <p:nvPr/>
        </p:nvSpPr>
        <p:spPr>
          <a:xfrm>
            <a:off x="5903600" y="3146557"/>
            <a:ext cx="390900" cy="391500"/>
          </a:xfrm>
          <a:prstGeom prst="rect">
            <a:avLst/>
          </a:prstGeom>
          <a:solidFill>
            <a:srgbClr val="6AA84F"/>
          </a:solidFill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A24B8FA1-E987-8545-B6C1-0A09A9A7D7C6}"/>
              </a:ext>
            </a:extLst>
          </p:cNvPr>
          <p:cNvSpPr/>
          <p:nvPr/>
        </p:nvSpPr>
        <p:spPr>
          <a:xfrm rot="6610281">
            <a:off x="3045928" y="1990054"/>
            <a:ext cx="6392346" cy="3924654"/>
          </a:xfrm>
          <a:prstGeom prst="arc">
            <a:avLst>
              <a:gd name="adj1" fmla="val 2873797"/>
              <a:gd name="adj2" fmla="val 8195260"/>
            </a:avLst>
          </a:prstGeom>
          <a:ln w="2540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777F20-7B77-394A-8C77-D8FE1B70C0F7}"/>
              </a:ext>
            </a:extLst>
          </p:cNvPr>
          <p:cNvSpPr txBox="1"/>
          <p:nvPr/>
        </p:nvSpPr>
        <p:spPr>
          <a:xfrm>
            <a:off x="4778093" y="133052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</a:rPr>
              <a:t>Graph cut</a:t>
            </a:r>
          </a:p>
        </p:txBody>
      </p:sp>
    </p:spTree>
    <p:extLst>
      <p:ext uri="{BB962C8B-B14F-4D97-AF65-F5344CB8AC3E}">
        <p14:creationId xmlns:p14="http://schemas.microsoft.com/office/powerpoint/2010/main" val="3442888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title"/>
          </p:nvPr>
        </p:nvSpPr>
        <p:spPr>
          <a:xfrm>
            <a:off x="540100" y="703050"/>
            <a:ext cx="80352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5: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Metrics and Datasets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Permutation invariance</a:t>
            </a:r>
            <a:endParaRPr dirty="0"/>
          </a:p>
        </p:txBody>
      </p:sp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8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dirty="0">
                <a:solidFill>
                  <a:srgbClr val="666666"/>
                </a:solidFill>
              </a:rPr>
              <a:t>Evaluation of </a:t>
            </a:r>
            <a:r>
              <a:rPr lang="en-US" dirty="0" err="1">
                <a:solidFill>
                  <a:srgbClr val="666666"/>
                </a:solidFill>
              </a:rPr>
              <a:t>diarization</a:t>
            </a:r>
            <a:r>
              <a:rPr lang="en-US" dirty="0">
                <a:solidFill>
                  <a:srgbClr val="666666"/>
                </a:solidFill>
              </a:rPr>
              <a:t> results must be </a:t>
            </a:r>
            <a:r>
              <a:rPr lang="en-US" i="1" dirty="0">
                <a:solidFill>
                  <a:srgbClr val="666666"/>
                </a:solidFill>
              </a:rPr>
              <a:t>permutation-invariant</a:t>
            </a:r>
          </a:p>
          <a:p>
            <a:pPr>
              <a:lnSpc>
                <a:spcPct val="150000"/>
              </a:lnSpc>
              <a:buClr>
                <a:srgbClr val="666666"/>
              </a:buClr>
            </a:pPr>
            <a:r>
              <a:rPr lang="en-US" dirty="0">
                <a:solidFill>
                  <a:srgbClr val="666666"/>
                </a:solidFill>
              </a:rPr>
              <a:t>Consider this example: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</a:pPr>
            <a:r>
              <a:rPr lang="en-US" dirty="0">
                <a:solidFill>
                  <a:srgbClr val="666666"/>
                </a:solidFill>
              </a:rPr>
              <a:t>Ground truth: A, B, B, C, A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</a:pPr>
            <a:r>
              <a:rPr lang="en-US" dirty="0">
                <a:solidFill>
                  <a:srgbClr val="666666"/>
                </a:solidFill>
              </a:rPr>
              <a:t>Hypothesis: C, A, A, B, C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</a:pPr>
            <a:r>
              <a:rPr lang="en-US" dirty="0">
                <a:solidFill>
                  <a:srgbClr val="666666"/>
                </a:solidFill>
              </a:rPr>
              <a:t>They are actually </a:t>
            </a:r>
            <a:r>
              <a:rPr lang="en-US" b="1" dirty="0">
                <a:solidFill>
                  <a:srgbClr val="666666"/>
                </a:solidFill>
              </a:rPr>
              <a:t>equivalent</a:t>
            </a:r>
          </a:p>
          <a:p>
            <a:pPr>
              <a:lnSpc>
                <a:spcPct val="150000"/>
              </a:lnSpc>
              <a:buClr>
                <a:srgbClr val="666666"/>
              </a:buClr>
            </a:pPr>
            <a:r>
              <a:rPr lang="en-US" dirty="0">
                <a:solidFill>
                  <a:srgbClr val="666666"/>
                </a:solidFill>
              </a:rPr>
              <a:t>Solution: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</a:pPr>
            <a:r>
              <a:rPr lang="en-US" dirty="0">
                <a:solidFill>
                  <a:srgbClr val="666666"/>
                </a:solidFill>
              </a:rPr>
              <a:t>Before computing errors, first find an </a:t>
            </a:r>
            <a:r>
              <a:rPr lang="en-US" b="1" dirty="0">
                <a:solidFill>
                  <a:srgbClr val="666666"/>
                </a:solidFill>
              </a:rPr>
              <a:t>optimal speaker mapping</a:t>
            </a:r>
            <a:r>
              <a:rPr lang="en-US" dirty="0">
                <a:solidFill>
                  <a:srgbClr val="666666"/>
                </a:solidFill>
              </a:rPr>
              <a:t> between truth and hypothesis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</a:pPr>
            <a:r>
              <a:rPr lang="en-US" dirty="0">
                <a:solidFill>
                  <a:srgbClr val="666666"/>
                </a:solidFill>
              </a:rPr>
              <a:t>This is a standard assignment problem, and can be solved with Hungarian algorithm</a:t>
            </a:r>
          </a:p>
        </p:txBody>
      </p:sp>
    </p:spTree>
    <p:extLst>
      <p:ext uri="{BB962C8B-B14F-4D97-AF65-F5344CB8AC3E}">
        <p14:creationId xmlns:p14="http://schemas.microsoft.com/office/powerpoint/2010/main" val="2783572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Components of the error</a:t>
            </a:r>
            <a:endParaRPr dirty="0"/>
          </a:p>
        </p:txBody>
      </p:sp>
      <p:sp>
        <p:nvSpPr>
          <p:cNvPr id="20" name="Shape 848">
            <a:extLst>
              <a:ext uri="{FF2B5EF4-FFF2-40B4-BE49-F238E27FC236}">
                <a16:creationId xmlns:a16="http://schemas.microsoft.com/office/drawing/2014/main" id="{B512CD90-DB9F-2A48-A491-919EBE1E2F4F}"/>
              </a:ext>
            </a:extLst>
          </p:cNvPr>
          <p:cNvSpPr txBox="1"/>
          <p:nvPr/>
        </p:nvSpPr>
        <p:spPr>
          <a:xfrm>
            <a:off x="503175" y="1478925"/>
            <a:ext cx="1381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Reference</a:t>
            </a:r>
            <a:endParaRPr sz="1800" b="1"/>
          </a:p>
        </p:txBody>
      </p:sp>
      <p:sp>
        <p:nvSpPr>
          <p:cNvPr id="21" name="Shape 849">
            <a:extLst>
              <a:ext uri="{FF2B5EF4-FFF2-40B4-BE49-F238E27FC236}">
                <a16:creationId xmlns:a16="http://schemas.microsoft.com/office/drawing/2014/main" id="{EE68F8DC-8195-394E-A361-E5753725A1C7}"/>
              </a:ext>
            </a:extLst>
          </p:cNvPr>
          <p:cNvSpPr txBox="1"/>
          <p:nvPr/>
        </p:nvSpPr>
        <p:spPr>
          <a:xfrm>
            <a:off x="503175" y="2462600"/>
            <a:ext cx="1536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Hypothesis</a:t>
            </a:r>
            <a:endParaRPr sz="1800" b="1"/>
          </a:p>
        </p:txBody>
      </p:sp>
      <p:sp>
        <p:nvSpPr>
          <p:cNvPr id="25" name="Shape 853">
            <a:extLst>
              <a:ext uri="{FF2B5EF4-FFF2-40B4-BE49-F238E27FC236}">
                <a16:creationId xmlns:a16="http://schemas.microsoft.com/office/drawing/2014/main" id="{E72E6F83-B2F2-5144-9036-E8B081EC5B6C}"/>
              </a:ext>
            </a:extLst>
          </p:cNvPr>
          <p:cNvSpPr/>
          <p:nvPr/>
        </p:nvSpPr>
        <p:spPr>
          <a:xfrm>
            <a:off x="4193675" y="2266850"/>
            <a:ext cx="1524000" cy="3915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854">
            <a:extLst>
              <a:ext uri="{FF2B5EF4-FFF2-40B4-BE49-F238E27FC236}">
                <a16:creationId xmlns:a16="http://schemas.microsoft.com/office/drawing/2014/main" id="{AABF4DBB-5CA0-B648-88C8-8FA77322F465}"/>
              </a:ext>
            </a:extLst>
          </p:cNvPr>
          <p:cNvSpPr/>
          <p:nvPr/>
        </p:nvSpPr>
        <p:spPr>
          <a:xfrm>
            <a:off x="7392950" y="2658350"/>
            <a:ext cx="938100" cy="391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855">
            <a:extLst>
              <a:ext uri="{FF2B5EF4-FFF2-40B4-BE49-F238E27FC236}">
                <a16:creationId xmlns:a16="http://schemas.microsoft.com/office/drawing/2014/main" id="{E982E98D-44A4-4F46-9C94-B4AE905A2F18}"/>
              </a:ext>
            </a:extLst>
          </p:cNvPr>
          <p:cNvSpPr/>
          <p:nvPr/>
        </p:nvSpPr>
        <p:spPr>
          <a:xfrm>
            <a:off x="5727950" y="2662175"/>
            <a:ext cx="1665000" cy="391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Shape 856">
            <a:extLst>
              <a:ext uri="{FF2B5EF4-FFF2-40B4-BE49-F238E27FC236}">
                <a16:creationId xmlns:a16="http://schemas.microsoft.com/office/drawing/2014/main" id="{00D67D23-417D-2C45-A366-23B94BB4844F}"/>
              </a:ext>
            </a:extLst>
          </p:cNvPr>
          <p:cNvCxnSpPr/>
          <p:nvPr/>
        </p:nvCxnSpPr>
        <p:spPr>
          <a:xfrm>
            <a:off x="2734875" y="2658350"/>
            <a:ext cx="5822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Shape 857">
            <a:extLst>
              <a:ext uri="{FF2B5EF4-FFF2-40B4-BE49-F238E27FC236}">
                <a16:creationId xmlns:a16="http://schemas.microsoft.com/office/drawing/2014/main" id="{66212F9B-78ED-8441-88C1-B24D1EC36FD2}"/>
              </a:ext>
            </a:extLst>
          </p:cNvPr>
          <p:cNvSpPr/>
          <p:nvPr/>
        </p:nvSpPr>
        <p:spPr>
          <a:xfrm>
            <a:off x="2974475" y="1667750"/>
            <a:ext cx="687000" cy="391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Shape 858">
            <a:extLst>
              <a:ext uri="{FF2B5EF4-FFF2-40B4-BE49-F238E27FC236}">
                <a16:creationId xmlns:a16="http://schemas.microsoft.com/office/drawing/2014/main" id="{F6027B0E-9C21-DD4C-BD25-D983DDA8838A}"/>
              </a:ext>
            </a:extLst>
          </p:cNvPr>
          <p:cNvSpPr/>
          <p:nvPr/>
        </p:nvSpPr>
        <p:spPr>
          <a:xfrm>
            <a:off x="4193675" y="1276250"/>
            <a:ext cx="390900" cy="3915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Shape 859">
            <a:extLst>
              <a:ext uri="{FF2B5EF4-FFF2-40B4-BE49-F238E27FC236}">
                <a16:creationId xmlns:a16="http://schemas.microsoft.com/office/drawing/2014/main" id="{B8635E58-B5F1-6C4A-930E-F0868E962458}"/>
              </a:ext>
            </a:extLst>
          </p:cNvPr>
          <p:cNvSpPr/>
          <p:nvPr/>
        </p:nvSpPr>
        <p:spPr>
          <a:xfrm>
            <a:off x="5036425" y="1276250"/>
            <a:ext cx="1180500" cy="3915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Shape 860">
            <a:extLst>
              <a:ext uri="{FF2B5EF4-FFF2-40B4-BE49-F238E27FC236}">
                <a16:creationId xmlns:a16="http://schemas.microsoft.com/office/drawing/2014/main" id="{2FA6D862-C74B-664F-87BD-7661B303CF5E}"/>
              </a:ext>
            </a:extLst>
          </p:cNvPr>
          <p:cNvSpPr/>
          <p:nvPr/>
        </p:nvSpPr>
        <p:spPr>
          <a:xfrm>
            <a:off x="5727950" y="1667750"/>
            <a:ext cx="1665000" cy="391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861">
            <a:extLst>
              <a:ext uri="{FF2B5EF4-FFF2-40B4-BE49-F238E27FC236}">
                <a16:creationId xmlns:a16="http://schemas.microsoft.com/office/drawing/2014/main" id="{06AA22DE-6DB8-A843-8A71-99110CF1345A}"/>
              </a:ext>
            </a:extLst>
          </p:cNvPr>
          <p:cNvSpPr/>
          <p:nvPr/>
        </p:nvSpPr>
        <p:spPr>
          <a:xfrm>
            <a:off x="7392925" y="1276250"/>
            <a:ext cx="938100" cy="3915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" name="Shape 862">
            <a:extLst>
              <a:ext uri="{FF2B5EF4-FFF2-40B4-BE49-F238E27FC236}">
                <a16:creationId xmlns:a16="http://schemas.microsoft.com/office/drawing/2014/main" id="{2F144C1E-B7CC-694E-ABE6-C53AC9A0B132}"/>
              </a:ext>
            </a:extLst>
          </p:cNvPr>
          <p:cNvCxnSpPr/>
          <p:nvPr/>
        </p:nvCxnSpPr>
        <p:spPr>
          <a:xfrm>
            <a:off x="2734875" y="1667750"/>
            <a:ext cx="5822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Shape 872">
            <a:extLst>
              <a:ext uri="{FF2B5EF4-FFF2-40B4-BE49-F238E27FC236}">
                <a16:creationId xmlns:a16="http://schemas.microsoft.com/office/drawing/2014/main" id="{43568002-508F-C746-AEF7-FCCD00603254}"/>
              </a:ext>
            </a:extLst>
          </p:cNvPr>
          <p:cNvSpPr txBox="1"/>
          <p:nvPr/>
        </p:nvSpPr>
        <p:spPr>
          <a:xfrm>
            <a:off x="531525" y="1725950"/>
            <a:ext cx="1477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(ground truth)</a:t>
            </a:r>
            <a:endParaRPr i="1"/>
          </a:p>
        </p:txBody>
      </p:sp>
      <p:sp>
        <p:nvSpPr>
          <p:cNvPr id="45" name="Shape 873">
            <a:extLst>
              <a:ext uri="{FF2B5EF4-FFF2-40B4-BE49-F238E27FC236}">
                <a16:creationId xmlns:a16="http://schemas.microsoft.com/office/drawing/2014/main" id="{2E632BE6-E604-384F-8EB3-7F82188C0284}"/>
              </a:ext>
            </a:extLst>
          </p:cNvPr>
          <p:cNvSpPr txBox="1"/>
          <p:nvPr/>
        </p:nvSpPr>
        <p:spPr>
          <a:xfrm>
            <a:off x="531525" y="2716550"/>
            <a:ext cx="1477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(model output)</a:t>
            </a:r>
            <a:endParaRPr i="1"/>
          </a:p>
        </p:txBody>
      </p:sp>
    </p:spTree>
    <p:extLst>
      <p:ext uri="{BB962C8B-B14F-4D97-AF65-F5344CB8AC3E}">
        <p14:creationId xmlns:p14="http://schemas.microsoft.com/office/powerpoint/2010/main" val="4056387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Components of the error</a:t>
            </a:r>
            <a:endParaRPr dirty="0"/>
          </a:p>
        </p:txBody>
      </p:sp>
      <p:sp>
        <p:nvSpPr>
          <p:cNvPr id="20" name="Shape 848">
            <a:extLst>
              <a:ext uri="{FF2B5EF4-FFF2-40B4-BE49-F238E27FC236}">
                <a16:creationId xmlns:a16="http://schemas.microsoft.com/office/drawing/2014/main" id="{B512CD90-DB9F-2A48-A491-919EBE1E2F4F}"/>
              </a:ext>
            </a:extLst>
          </p:cNvPr>
          <p:cNvSpPr txBox="1"/>
          <p:nvPr/>
        </p:nvSpPr>
        <p:spPr>
          <a:xfrm>
            <a:off x="503175" y="1478925"/>
            <a:ext cx="1381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Reference</a:t>
            </a:r>
            <a:endParaRPr sz="1800" b="1"/>
          </a:p>
        </p:txBody>
      </p:sp>
      <p:sp>
        <p:nvSpPr>
          <p:cNvPr id="21" name="Shape 849">
            <a:extLst>
              <a:ext uri="{FF2B5EF4-FFF2-40B4-BE49-F238E27FC236}">
                <a16:creationId xmlns:a16="http://schemas.microsoft.com/office/drawing/2014/main" id="{EE68F8DC-8195-394E-A361-E5753725A1C7}"/>
              </a:ext>
            </a:extLst>
          </p:cNvPr>
          <p:cNvSpPr txBox="1"/>
          <p:nvPr/>
        </p:nvSpPr>
        <p:spPr>
          <a:xfrm>
            <a:off x="503175" y="2462600"/>
            <a:ext cx="1536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Hypothesis</a:t>
            </a:r>
            <a:endParaRPr sz="1800" b="1"/>
          </a:p>
        </p:txBody>
      </p:sp>
      <p:cxnSp>
        <p:nvCxnSpPr>
          <p:cNvPr id="22" name="Shape 850">
            <a:extLst>
              <a:ext uri="{FF2B5EF4-FFF2-40B4-BE49-F238E27FC236}">
                <a16:creationId xmlns:a16="http://schemas.microsoft.com/office/drawing/2014/main" id="{BAE01ED0-FAEB-D44A-B015-6AC13FD325B8}"/>
              </a:ext>
            </a:extLst>
          </p:cNvPr>
          <p:cNvCxnSpPr/>
          <p:nvPr/>
        </p:nvCxnSpPr>
        <p:spPr>
          <a:xfrm rot="10800000">
            <a:off x="4817988" y="3229381"/>
            <a:ext cx="0" cy="391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Shape 851">
            <a:extLst>
              <a:ext uri="{FF2B5EF4-FFF2-40B4-BE49-F238E27FC236}">
                <a16:creationId xmlns:a16="http://schemas.microsoft.com/office/drawing/2014/main" id="{1036C262-F803-1640-88EE-347A8A176756}"/>
              </a:ext>
            </a:extLst>
          </p:cNvPr>
          <p:cNvSpPr txBox="1"/>
          <p:nvPr/>
        </p:nvSpPr>
        <p:spPr>
          <a:xfrm>
            <a:off x="7244125" y="3521000"/>
            <a:ext cx="12063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Confusion</a:t>
            </a:r>
            <a:endParaRPr sz="1600" b="1"/>
          </a:p>
        </p:txBody>
      </p:sp>
      <p:cxnSp>
        <p:nvCxnSpPr>
          <p:cNvPr id="24" name="Shape 852">
            <a:extLst>
              <a:ext uri="{FF2B5EF4-FFF2-40B4-BE49-F238E27FC236}">
                <a16:creationId xmlns:a16="http://schemas.microsoft.com/office/drawing/2014/main" id="{138CF48D-8F03-0441-B5E9-C19942C83FAA}"/>
              </a:ext>
            </a:extLst>
          </p:cNvPr>
          <p:cNvCxnSpPr/>
          <p:nvPr/>
        </p:nvCxnSpPr>
        <p:spPr>
          <a:xfrm rot="10800000">
            <a:off x="7882525" y="3229381"/>
            <a:ext cx="0" cy="391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Shape 853">
            <a:extLst>
              <a:ext uri="{FF2B5EF4-FFF2-40B4-BE49-F238E27FC236}">
                <a16:creationId xmlns:a16="http://schemas.microsoft.com/office/drawing/2014/main" id="{E72E6F83-B2F2-5144-9036-E8B081EC5B6C}"/>
              </a:ext>
            </a:extLst>
          </p:cNvPr>
          <p:cNvSpPr/>
          <p:nvPr/>
        </p:nvSpPr>
        <p:spPr>
          <a:xfrm>
            <a:off x="4193675" y="2266850"/>
            <a:ext cx="1524000" cy="3915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854">
            <a:extLst>
              <a:ext uri="{FF2B5EF4-FFF2-40B4-BE49-F238E27FC236}">
                <a16:creationId xmlns:a16="http://schemas.microsoft.com/office/drawing/2014/main" id="{AABF4DBB-5CA0-B648-88C8-8FA77322F465}"/>
              </a:ext>
            </a:extLst>
          </p:cNvPr>
          <p:cNvSpPr/>
          <p:nvPr/>
        </p:nvSpPr>
        <p:spPr>
          <a:xfrm>
            <a:off x="7392950" y="2658350"/>
            <a:ext cx="938100" cy="391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855">
            <a:extLst>
              <a:ext uri="{FF2B5EF4-FFF2-40B4-BE49-F238E27FC236}">
                <a16:creationId xmlns:a16="http://schemas.microsoft.com/office/drawing/2014/main" id="{E982E98D-44A4-4F46-9C94-B4AE905A2F18}"/>
              </a:ext>
            </a:extLst>
          </p:cNvPr>
          <p:cNvSpPr/>
          <p:nvPr/>
        </p:nvSpPr>
        <p:spPr>
          <a:xfrm>
            <a:off x="5727950" y="2662175"/>
            <a:ext cx="1665000" cy="391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Shape 856">
            <a:extLst>
              <a:ext uri="{FF2B5EF4-FFF2-40B4-BE49-F238E27FC236}">
                <a16:creationId xmlns:a16="http://schemas.microsoft.com/office/drawing/2014/main" id="{00D67D23-417D-2C45-A366-23B94BB4844F}"/>
              </a:ext>
            </a:extLst>
          </p:cNvPr>
          <p:cNvCxnSpPr/>
          <p:nvPr/>
        </p:nvCxnSpPr>
        <p:spPr>
          <a:xfrm>
            <a:off x="2734875" y="2658350"/>
            <a:ext cx="5822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Shape 857">
            <a:extLst>
              <a:ext uri="{FF2B5EF4-FFF2-40B4-BE49-F238E27FC236}">
                <a16:creationId xmlns:a16="http://schemas.microsoft.com/office/drawing/2014/main" id="{66212F9B-78ED-8441-88C1-B24D1EC36FD2}"/>
              </a:ext>
            </a:extLst>
          </p:cNvPr>
          <p:cNvSpPr/>
          <p:nvPr/>
        </p:nvSpPr>
        <p:spPr>
          <a:xfrm>
            <a:off x="2974475" y="1667750"/>
            <a:ext cx="687000" cy="391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Shape 858">
            <a:extLst>
              <a:ext uri="{FF2B5EF4-FFF2-40B4-BE49-F238E27FC236}">
                <a16:creationId xmlns:a16="http://schemas.microsoft.com/office/drawing/2014/main" id="{F6027B0E-9C21-DD4C-BD25-D983DDA8838A}"/>
              </a:ext>
            </a:extLst>
          </p:cNvPr>
          <p:cNvSpPr/>
          <p:nvPr/>
        </p:nvSpPr>
        <p:spPr>
          <a:xfrm>
            <a:off x="4193675" y="1276250"/>
            <a:ext cx="390900" cy="3915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Shape 859">
            <a:extLst>
              <a:ext uri="{FF2B5EF4-FFF2-40B4-BE49-F238E27FC236}">
                <a16:creationId xmlns:a16="http://schemas.microsoft.com/office/drawing/2014/main" id="{B8635E58-B5F1-6C4A-930E-F0868E962458}"/>
              </a:ext>
            </a:extLst>
          </p:cNvPr>
          <p:cNvSpPr/>
          <p:nvPr/>
        </p:nvSpPr>
        <p:spPr>
          <a:xfrm>
            <a:off x="5036425" y="1276250"/>
            <a:ext cx="1180500" cy="3915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Shape 860">
            <a:extLst>
              <a:ext uri="{FF2B5EF4-FFF2-40B4-BE49-F238E27FC236}">
                <a16:creationId xmlns:a16="http://schemas.microsoft.com/office/drawing/2014/main" id="{2FA6D862-C74B-664F-87BD-7661B303CF5E}"/>
              </a:ext>
            </a:extLst>
          </p:cNvPr>
          <p:cNvSpPr/>
          <p:nvPr/>
        </p:nvSpPr>
        <p:spPr>
          <a:xfrm>
            <a:off x="5727950" y="1667750"/>
            <a:ext cx="1665000" cy="391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861">
            <a:extLst>
              <a:ext uri="{FF2B5EF4-FFF2-40B4-BE49-F238E27FC236}">
                <a16:creationId xmlns:a16="http://schemas.microsoft.com/office/drawing/2014/main" id="{06AA22DE-6DB8-A843-8A71-99110CF1345A}"/>
              </a:ext>
            </a:extLst>
          </p:cNvPr>
          <p:cNvSpPr/>
          <p:nvPr/>
        </p:nvSpPr>
        <p:spPr>
          <a:xfrm>
            <a:off x="7392925" y="1276250"/>
            <a:ext cx="938100" cy="3915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" name="Shape 862">
            <a:extLst>
              <a:ext uri="{FF2B5EF4-FFF2-40B4-BE49-F238E27FC236}">
                <a16:creationId xmlns:a16="http://schemas.microsoft.com/office/drawing/2014/main" id="{2F144C1E-B7CC-694E-ABE6-C53AC9A0B132}"/>
              </a:ext>
            </a:extLst>
          </p:cNvPr>
          <p:cNvCxnSpPr/>
          <p:nvPr/>
        </p:nvCxnSpPr>
        <p:spPr>
          <a:xfrm>
            <a:off x="2734875" y="1667750"/>
            <a:ext cx="5822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Shape 863">
            <a:extLst>
              <a:ext uri="{FF2B5EF4-FFF2-40B4-BE49-F238E27FC236}">
                <a16:creationId xmlns:a16="http://schemas.microsoft.com/office/drawing/2014/main" id="{FEEC5810-B6CD-2D41-9D15-D0F30E023749}"/>
              </a:ext>
            </a:extLst>
          </p:cNvPr>
          <p:cNvSpPr/>
          <p:nvPr/>
        </p:nvSpPr>
        <p:spPr>
          <a:xfrm>
            <a:off x="2974475" y="1128800"/>
            <a:ext cx="687000" cy="20754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864">
            <a:extLst>
              <a:ext uri="{FF2B5EF4-FFF2-40B4-BE49-F238E27FC236}">
                <a16:creationId xmlns:a16="http://schemas.microsoft.com/office/drawing/2014/main" id="{D517FBDE-6106-2247-9A0E-4C0868BBAE0B}"/>
              </a:ext>
            </a:extLst>
          </p:cNvPr>
          <p:cNvSpPr txBox="1"/>
          <p:nvPr/>
        </p:nvSpPr>
        <p:spPr>
          <a:xfrm>
            <a:off x="3031175" y="3521150"/>
            <a:ext cx="8784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Miss</a:t>
            </a:r>
            <a:endParaRPr sz="1600"/>
          </a:p>
        </p:txBody>
      </p:sp>
      <p:cxnSp>
        <p:nvCxnSpPr>
          <p:cNvPr id="37" name="Shape 865">
            <a:extLst>
              <a:ext uri="{FF2B5EF4-FFF2-40B4-BE49-F238E27FC236}">
                <a16:creationId xmlns:a16="http://schemas.microsoft.com/office/drawing/2014/main" id="{359295FB-8E7B-1D4C-AAB5-990F2EFC3153}"/>
              </a:ext>
            </a:extLst>
          </p:cNvPr>
          <p:cNvCxnSpPr/>
          <p:nvPr/>
        </p:nvCxnSpPr>
        <p:spPr>
          <a:xfrm rot="10800000">
            <a:off x="3317975" y="3229175"/>
            <a:ext cx="0" cy="391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" name="Shape 866">
            <a:extLst>
              <a:ext uri="{FF2B5EF4-FFF2-40B4-BE49-F238E27FC236}">
                <a16:creationId xmlns:a16="http://schemas.microsoft.com/office/drawing/2014/main" id="{2A73E019-FB94-1841-83A9-AFF459A1E2F8}"/>
              </a:ext>
            </a:extLst>
          </p:cNvPr>
          <p:cNvSpPr/>
          <p:nvPr/>
        </p:nvSpPr>
        <p:spPr>
          <a:xfrm>
            <a:off x="4596588" y="1128800"/>
            <a:ext cx="442800" cy="20754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867">
            <a:extLst>
              <a:ext uri="{FF2B5EF4-FFF2-40B4-BE49-F238E27FC236}">
                <a16:creationId xmlns:a16="http://schemas.microsoft.com/office/drawing/2014/main" id="{95D0D11A-9C1C-4147-9E6E-1E75C9576CAE}"/>
              </a:ext>
            </a:extLst>
          </p:cNvPr>
          <p:cNvSpPr txBox="1"/>
          <p:nvPr/>
        </p:nvSpPr>
        <p:spPr>
          <a:xfrm>
            <a:off x="4454238" y="3521000"/>
            <a:ext cx="7275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False</a:t>
            </a:r>
            <a:endParaRPr sz="1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Alarm</a:t>
            </a:r>
            <a:endParaRPr sz="1600"/>
          </a:p>
        </p:txBody>
      </p:sp>
      <p:sp>
        <p:nvSpPr>
          <p:cNvPr id="40" name="Shape 868">
            <a:extLst>
              <a:ext uri="{FF2B5EF4-FFF2-40B4-BE49-F238E27FC236}">
                <a16:creationId xmlns:a16="http://schemas.microsoft.com/office/drawing/2014/main" id="{D88666CC-09CD-1F49-89BF-D91B01BB113E}"/>
              </a:ext>
            </a:extLst>
          </p:cNvPr>
          <p:cNvSpPr/>
          <p:nvPr/>
        </p:nvSpPr>
        <p:spPr>
          <a:xfrm>
            <a:off x="5732100" y="1128800"/>
            <a:ext cx="484800" cy="10542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Shape 869">
            <a:extLst>
              <a:ext uri="{FF2B5EF4-FFF2-40B4-BE49-F238E27FC236}">
                <a16:creationId xmlns:a16="http://schemas.microsoft.com/office/drawing/2014/main" id="{6C066A0C-B77D-364A-A5FF-105028210A48}"/>
              </a:ext>
            </a:extLst>
          </p:cNvPr>
          <p:cNvSpPr txBox="1"/>
          <p:nvPr/>
        </p:nvSpPr>
        <p:spPr>
          <a:xfrm>
            <a:off x="5483700" y="3521000"/>
            <a:ext cx="981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Overlap</a:t>
            </a:r>
            <a:endParaRPr sz="1600"/>
          </a:p>
        </p:txBody>
      </p:sp>
      <p:cxnSp>
        <p:nvCxnSpPr>
          <p:cNvPr id="42" name="Shape 870">
            <a:extLst>
              <a:ext uri="{FF2B5EF4-FFF2-40B4-BE49-F238E27FC236}">
                <a16:creationId xmlns:a16="http://schemas.microsoft.com/office/drawing/2014/main" id="{865F5E93-DA46-104E-889A-8B3923FC6B0A}"/>
              </a:ext>
            </a:extLst>
          </p:cNvPr>
          <p:cNvCxnSpPr/>
          <p:nvPr/>
        </p:nvCxnSpPr>
        <p:spPr>
          <a:xfrm rot="10800000">
            <a:off x="5974500" y="2182944"/>
            <a:ext cx="0" cy="1437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Shape 871">
            <a:extLst>
              <a:ext uri="{FF2B5EF4-FFF2-40B4-BE49-F238E27FC236}">
                <a16:creationId xmlns:a16="http://schemas.microsoft.com/office/drawing/2014/main" id="{A80ACCB3-F3D1-EB47-AB01-21FEB03E03F5}"/>
              </a:ext>
            </a:extLst>
          </p:cNvPr>
          <p:cNvSpPr/>
          <p:nvPr/>
        </p:nvSpPr>
        <p:spPr>
          <a:xfrm>
            <a:off x="7413475" y="1128800"/>
            <a:ext cx="938100" cy="20754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Shape 872">
            <a:extLst>
              <a:ext uri="{FF2B5EF4-FFF2-40B4-BE49-F238E27FC236}">
                <a16:creationId xmlns:a16="http://schemas.microsoft.com/office/drawing/2014/main" id="{43568002-508F-C746-AEF7-FCCD00603254}"/>
              </a:ext>
            </a:extLst>
          </p:cNvPr>
          <p:cNvSpPr txBox="1"/>
          <p:nvPr/>
        </p:nvSpPr>
        <p:spPr>
          <a:xfrm>
            <a:off x="531525" y="1725950"/>
            <a:ext cx="1477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(ground truth)</a:t>
            </a:r>
            <a:endParaRPr i="1"/>
          </a:p>
        </p:txBody>
      </p:sp>
      <p:sp>
        <p:nvSpPr>
          <p:cNvPr id="45" name="Shape 873">
            <a:extLst>
              <a:ext uri="{FF2B5EF4-FFF2-40B4-BE49-F238E27FC236}">
                <a16:creationId xmlns:a16="http://schemas.microsoft.com/office/drawing/2014/main" id="{2E632BE6-E604-384F-8EB3-7F82188C0284}"/>
              </a:ext>
            </a:extLst>
          </p:cNvPr>
          <p:cNvSpPr txBox="1"/>
          <p:nvPr/>
        </p:nvSpPr>
        <p:spPr>
          <a:xfrm>
            <a:off x="531525" y="2716550"/>
            <a:ext cx="1477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(model output)</a:t>
            </a:r>
            <a:endParaRPr i="1"/>
          </a:p>
        </p:txBody>
      </p:sp>
      <p:sp>
        <p:nvSpPr>
          <p:cNvPr id="46" name="Shape 874">
            <a:extLst>
              <a:ext uri="{FF2B5EF4-FFF2-40B4-BE49-F238E27FC236}">
                <a16:creationId xmlns:a16="http://schemas.microsoft.com/office/drawing/2014/main" id="{40CF3CDD-1062-8942-8E94-3FAA5928EF5F}"/>
              </a:ext>
            </a:extLst>
          </p:cNvPr>
          <p:cNvSpPr/>
          <p:nvPr/>
        </p:nvSpPr>
        <p:spPr>
          <a:xfrm rot="-5400000">
            <a:off x="3968525" y="3046125"/>
            <a:ext cx="312900" cy="2373000"/>
          </a:xfrm>
          <a:prstGeom prst="leftBrace">
            <a:avLst>
              <a:gd name="adj1" fmla="val 25910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875">
            <a:extLst>
              <a:ext uri="{FF2B5EF4-FFF2-40B4-BE49-F238E27FC236}">
                <a16:creationId xmlns:a16="http://schemas.microsoft.com/office/drawing/2014/main" id="{8CEC2D01-828D-E342-A4AF-B85C4E13B6C8}"/>
              </a:ext>
            </a:extLst>
          </p:cNvPr>
          <p:cNvSpPr txBox="1"/>
          <p:nvPr/>
        </p:nvSpPr>
        <p:spPr>
          <a:xfrm>
            <a:off x="3249450" y="4367725"/>
            <a:ext cx="1893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VAD, segmentation, etc.</a:t>
            </a:r>
            <a:endParaRPr/>
          </a:p>
        </p:txBody>
      </p:sp>
      <p:sp>
        <p:nvSpPr>
          <p:cNvPr id="48" name="Shape 876">
            <a:extLst>
              <a:ext uri="{FF2B5EF4-FFF2-40B4-BE49-F238E27FC236}">
                <a16:creationId xmlns:a16="http://schemas.microsoft.com/office/drawing/2014/main" id="{0BD8F9E8-43D8-4041-A319-5D7FE70EBA6F}"/>
              </a:ext>
            </a:extLst>
          </p:cNvPr>
          <p:cNvSpPr/>
          <p:nvPr/>
        </p:nvSpPr>
        <p:spPr>
          <a:xfrm rot="-5400000">
            <a:off x="5765700" y="3783375"/>
            <a:ext cx="312900" cy="898500"/>
          </a:xfrm>
          <a:prstGeom prst="leftBrace">
            <a:avLst>
              <a:gd name="adj1" fmla="val 25910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Shape 877">
            <a:extLst>
              <a:ext uri="{FF2B5EF4-FFF2-40B4-BE49-F238E27FC236}">
                <a16:creationId xmlns:a16="http://schemas.microsoft.com/office/drawing/2014/main" id="{21F067AB-ACD8-D24B-A68A-AF50884FE74D}"/>
              </a:ext>
            </a:extLst>
          </p:cNvPr>
          <p:cNvSpPr txBox="1"/>
          <p:nvPr/>
        </p:nvSpPr>
        <p:spPr>
          <a:xfrm>
            <a:off x="5427325" y="4367725"/>
            <a:ext cx="1038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Usually ignored in literature</a:t>
            </a:r>
            <a:endParaRPr/>
          </a:p>
        </p:txBody>
      </p:sp>
      <p:sp>
        <p:nvSpPr>
          <p:cNvPr id="50" name="Shape 878">
            <a:extLst>
              <a:ext uri="{FF2B5EF4-FFF2-40B4-BE49-F238E27FC236}">
                <a16:creationId xmlns:a16="http://schemas.microsoft.com/office/drawing/2014/main" id="{F325076A-0FCD-874B-955D-C76D735B9697}"/>
              </a:ext>
            </a:extLst>
          </p:cNvPr>
          <p:cNvSpPr/>
          <p:nvPr/>
        </p:nvSpPr>
        <p:spPr>
          <a:xfrm rot="-5400000">
            <a:off x="7662300" y="3715575"/>
            <a:ext cx="312900" cy="1034100"/>
          </a:xfrm>
          <a:prstGeom prst="leftBrace">
            <a:avLst>
              <a:gd name="adj1" fmla="val 25910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Shape 879">
            <a:extLst>
              <a:ext uri="{FF2B5EF4-FFF2-40B4-BE49-F238E27FC236}">
                <a16:creationId xmlns:a16="http://schemas.microsoft.com/office/drawing/2014/main" id="{05EA55FB-0899-F446-9201-053B3A765A3A}"/>
              </a:ext>
            </a:extLst>
          </p:cNvPr>
          <p:cNvSpPr txBox="1"/>
          <p:nvPr/>
        </p:nvSpPr>
        <p:spPr>
          <a:xfrm>
            <a:off x="6907050" y="4367725"/>
            <a:ext cx="1893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literature, people only report this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5528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err="1"/>
              <a:t>Diarization</a:t>
            </a:r>
            <a:r>
              <a:rPr lang="en" dirty="0"/>
              <a:t> Error Rate (DER)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37B160-3CB5-254E-9A1C-DFF06C8170AA}"/>
                  </a:ext>
                </a:extLst>
              </p:cNvPr>
              <p:cNvSpPr txBox="1"/>
              <p:nvPr/>
            </p:nvSpPr>
            <p:spPr>
              <a:xfrm>
                <a:off x="2073719" y="1429174"/>
                <a:ext cx="4996561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DER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Miss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False</m:t>
                          </m:r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Alarm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Confusion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Overlap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Reference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37B160-3CB5-254E-9A1C-DFF06C817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719" y="1429174"/>
                <a:ext cx="4996561" cy="526554"/>
              </a:xfrm>
              <a:prstGeom prst="rect">
                <a:avLst/>
              </a:prstGeom>
              <a:blipFill>
                <a:blip r:embed="rId3"/>
                <a:stretch>
                  <a:fillRect l="-253" t="-9524" r="-75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hape 483">
            <a:extLst>
              <a:ext uri="{FF2B5EF4-FFF2-40B4-BE49-F238E27FC236}">
                <a16:creationId xmlns:a16="http://schemas.microsoft.com/office/drawing/2014/main" id="{24165BFB-B56C-284D-B2E6-0A1B3E1213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8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endParaRPr lang="en-US" dirty="0">
              <a:solidFill>
                <a:srgbClr val="666666"/>
              </a:solidFill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dirty="0">
              <a:solidFill>
                <a:srgbClr val="666666"/>
              </a:solidFill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>
                <a:solidFill>
                  <a:srgbClr val="666666"/>
                </a:solidFill>
              </a:rPr>
              <a:t>DER may be larger than 1.0, according to the NIST definition.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>
                <a:solidFill>
                  <a:srgbClr val="666666"/>
                </a:solidFill>
              </a:rPr>
              <a:t>This is the strict form. In literature, most papers </a:t>
            </a:r>
            <a:r>
              <a:rPr lang="en-US" u="sng" dirty="0">
                <a:solidFill>
                  <a:srgbClr val="666666"/>
                </a:solidFill>
              </a:rPr>
              <a:t>use confusion as DER</a:t>
            </a:r>
            <a:r>
              <a:rPr lang="en-US" dirty="0">
                <a:solidFill>
                  <a:srgbClr val="666666"/>
                </a:solidFill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>
                <a:solidFill>
                  <a:srgbClr val="666666"/>
                </a:solidFill>
              </a:rPr>
              <a:t>We use </a:t>
            </a:r>
            <a:r>
              <a:rPr lang="en" u="sng" dirty="0">
                <a:solidFill>
                  <a:srgbClr val="4FC3F7"/>
                </a:solidFill>
                <a:latin typeface="Ubuntu Mono"/>
                <a:ea typeface="Ubuntu Mono"/>
                <a:cs typeface="Ubuntu Mono"/>
                <a:sym typeface="Ubuntu Mono"/>
                <a:hlinkClick r:id="rId4"/>
              </a:rPr>
              <a:t>pyannote.metrics</a:t>
            </a:r>
            <a:r>
              <a:rPr lang="en-US" dirty="0">
                <a:solidFill>
                  <a:srgbClr val="666666"/>
                </a:solidFill>
              </a:rPr>
              <a:t> library: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dirty="0">
                <a:solidFill>
                  <a:srgbClr val="666666"/>
                </a:solidFill>
              </a:rPr>
              <a:t>Modern library. Actively maintained. Quick bug fixes.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dirty="0">
                <a:solidFill>
                  <a:srgbClr val="666666"/>
                </a:solidFill>
              </a:rPr>
              <a:t>Great readability. Detailed documentation.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dirty="0">
                <a:solidFill>
                  <a:srgbClr val="666666"/>
                </a:solidFill>
              </a:rPr>
              <a:t>Good test coverage.</a:t>
            </a:r>
          </a:p>
        </p:txBody>
      </p:sp>
    </p:spTree>
    <p:extLst>
      <p:ext uri="{BB962C8B-B14F-4D97-AF65-F5344CB8AC3E}">
        <p14:creationId xmlns:p14="http://schemas.microsoft.com/office/powerpoint/2010/main" val="2933371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Public datasets</a:t>
            </a:r>
            <a:endParaRPr dirty="0"/>
          </a:p>
        </p:txBody>
      </p:sp>
      <p:sp>
        <p:nvSpPr>
          <p:cNvPr id="8" name="Shape 483">
            <a:extLst>
              <a:ext uri="{FF2B5EF4-FFF2-40B4-BE49-F238E27FC236}">
                <a16:creationId xmlns:a16="http://schemas.microsoft.com/office/drawing/2014/main" id="{24165BFB-B56C-284D-B2E6-0A1B3E1213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8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>
                <a:solidFill>
                  <a:srgbClr val="666666"/>
                </a:solidFill>
              </a:rPr>
              <a:t>2000 NIST Speaker Recognition Evaluation (SRE 2000), Disk 8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dirty="0">
                <a:solidFill>
                  <a:srgbClr val="666666"/>
                </a:solidFill>
              </a:rPr>
              <a:t>Used by most papers. Often referred to as “CALLHOME”.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dirty="0">
                <a:solidFill>
                  <a:srgbClr val="666666"/>
                </a:solidFill>
              </a:rPr>
              <a:t>500 short utterances, each containing 2~7 speakers, from 6 languages.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>
                <a:solidFill>
                  <a:srgbClr val="666666"/>
                </a:solidFill>
              </a:rPr>
              <a:t>CALLHOME American English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dirty="0">
                <a:solidFill>
                  <a:srgbClr val="666666"/>
                </a:solidFill>
              </a:rPr>
              <a:t>Used by a few papers, especially the two-speaker only subset known as CH-109.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dirty="0">
                <a:solidFill>
                  <a:srgbClr val="666666"/>
                </a:solidFill>
              </a:rPr>
              <a:t>120 long utterances. American English only.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2003 NIST Rich Transcription (RT-03)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dirty="0">
                <a:solidFill>
                  <a:srgbClr val="666666"/>
                </a:solidFill>
              </a:rPr>
              <a:t>We use the </a:t>
            </a:r>
            <a:r>
              <a:rPr lang="en-US" u="sng" dirty="0">
                <a:solidFill>
                  <a:srgbClr val="666666"/>
                </a:solidFill>
              </a:rPr>
              <a:t>telephone speech</a:t>
            </a:r>
            <a:r>
              <a:rPr lang="en-US" dirty="0">
                <a:solidFill>
                  <a:srgbClr val="666666"/>
                </a:solidFill>
              </a:rPr>
              <a:t> part to compare algorithms.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825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153">
            <a:extLst>
              <a:ext uri="{FF2B5EF4-FFF2-40B4-BE49-F238E27FC236}">
                <a16:creationId xmlns:a16="http://schemas.microsoft.com/office/drawing/2014/main" id="{4A24DD47-7D55-9742-B3F9-4D3530187DB4}"/>
              </a:ext>
            </a:extLst>
          </p:cNvPr>
          <p:cNvSpPr/>
          <p:nvPr/>
        </p:nvSpPr>
        <p:spPr>
          <a:xfrm>
            <a:off x="998161" y="1758998"/>
            <a:ext cx="6966192" cy="30014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79400" dist="63500" dir="6000000" algn="bl" rotWithShape="0">
              <a:srgbClr val="434343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Hero application: Improve ASR</a:t>
            </a:r>
            <a:endParaRPr dirty="0"/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dirty="0"/>
              <a:t>Speaker boundaries could help improve ASR</a:t>
            </a:r>
          </a:p>
        </p:txBody>
      </p:sp>
      <p:sp>
        <p:nvSpPr>
          <p:cNvPr id="20" name="Shape 203">
            <a:extLst>
              <a:ext uri="{FF2B5EF4-FFF2-40B4-BE49-F238E27FC236}">
                <a16:creationId xmlns:a16="http://schemas.microsoft.com/office/drawing/2014/main" id="{D0A6C24B-9214-3B4C-98EA-A6A96941BEEC}"/>
              </a:ext>
            </a:extLst>
          </p:cNvPr>
          <p:cNvSpPr txBox="1"/>
          <p:nvPr/>
        </p:nvSpPr>
        <p:spPr>
          <a:xfrm>
            <a:off x="3906896" y="1978625"/>
            <a:ext cx="43218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285F4"/>
                </a:solidFill>
                <a:latin typeface="Ubuntu Mono"/>
                <a:ea typeface="Ubuntu Mono"/>
                <a:cs typeface="Ubuntu Mono"/>
                <a:sym typeface="Ubuntu Mono"/>
              </a:rPr>
              <a:t>I would like to sort of buy needle interrupt</a:t>
            </a:r>
            <a:endParaRPr sz="1200" b="1">
              <a:solidFill>
                <a:srgbClr val="4285F4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1" name="Shape 204">
            <a:extLst>
              <a:ext uri="{FF2B5EF4-FFF2-40B4-BE49-F238E27FC236}">
                <a16:creationId xmlns:a16="http://schemas.microsoft.com/office/drawing/2014/main" id="{B5E2C631-591B-3B4E-8AF6-BF96CDC49021}"/>
              </a:ext>
            </a:extLst>
          </p:cNvPr>
          <p:cNvSpPr txBox="1"/>
          <p:nvPr/>
        </p:nvSpPr>
        <p:spPr>
          <a:xfrm>
            <a:off x="3906896" y="2965100"/>
            <a:ext cx="43218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285F4"/>
                </a:solidFill>
                <a:latin typeface="Ubuntu Mono"/>
                <a:ea typeface="Ubuntu Mono"/>
                <a:cs typeface="Ubuntu Mono"/>
                <a:sym typeface="Ubuntu Mono"/>
              </a:rPr>
              <a:t>I would like to </a:t>
            </a:r>
            <a:r>
              <a:rPr lang="en" sz="1200" b="1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sort of buy needle interrupt</a:t>
            </a:r>
            <a:endParaRPr sz="1200" b="1">
              <a:solidFill>
                <a:srgbClr val="FF00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2" name="Shape 205">
            <a:extLst>
              <a:ext uri="{FF2B5EF4-FFF2-40B4-BE49-F238E27FC236}">
                <a16:creationId xmlns:a16="http://schemas.microsoft.com/office/drawing/2014/main" id="{F0D08344-6E18-D148-9DE4-DE964DC2DDC4}"/>
              </a:ext>
            </a:extLst>
          </p:cNvPr>
          <p:cNvSpPr txBox="1"/>
          <p:nvPr/>
        </p:nvSpPr>
        <p:spPr>
          <a:xfrm>
            <a:off x="3906896" y="4102175"/>
            <a:ext cx="43218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285F4"/>
                </a:solidFill>
                <a:latin typeface="Ubuntu Mono"/>
                <a:ea typeface="Ubuntu Mono"/>
                <a:cs typeface="Ubuntu Mono"/>
                <a:sym typeface="Ubuntu Mono"/>
              </a:rPr>
              <a:t>I would like to … </a:t>
            </a:r>
            <a:r>
              <a:rPr lang="en" sz="1200" b="1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Sorry but I need to interrupt</a:t>
            </a:r>
            <a:endParaRPr sz="1200" b="1">
              <a:solidFill>
                <a:srgbClr val="FF00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3" name="Shape 206">
            <a:extLst>
              <a:ext uri="{FF2B5EF4-FFF2-40B4-BE49-F238E27FC236}">
                <a16:creationId xmlns:a16="http://schemas.microsoft.com/office/drawing/2014/main" id="{3DCAB973-5555-6845-9629-6BE946CC9BE9}"/>
              </a:ext>
            </a:extLst>
          </p:cNvPr>
          <p:cNvSpPr txBox="1"/>
          <p:nvPr/>
        </p:nvSpPr>
        <p:spPr>
          <a:xfrm>
            <a:off x="1325521" y="1978625"/>
            <a:ext cx="20910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 pass ASR</a:t>
            </a:r>
            <a:endParaRPr/>
          </a:p>
        </p:txBody>
      </p:sp>
      <p:sp>
        <p:nvSpPr>
          <p:cNvPr id="24" name="Shape 207">
            <a:extLst>
              <a:ext uri="{FF2B5EF4-FFF2-40B4-BE49-F238E27FC236}">
                <a16:creationId xmlns:a16="http://schemas.microsoft.com/office/drawing/2014/main" id="{936BD8BD-F275-E54C-8BC8-95312B95516E}"/>
              </a:ext>
            </a:extLst>
          </p:cNvPr>
          <p:cNvSpPr/>
          <p:nvPr/>
        </p:nvSpPr>
        <p:spPr>
          <a:xfrm>
            <a:off x="3525396" y="1896250"/>
            <a:ext cx="127500" cy="572700"/>
          </a:xfrm>
          <a:prstGeom prst="leftBrace">
            <a:avLst>
              <a:gd name="adj1" fmla="val 77235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08">
            <a:extLst>
              <a:ext uri="{FF2B5EF4-FFF2-40B4-BE49-F238E27FC236}">
                <a16:creationId xmlns:a16="http://schemas.microsoft.com/office/drawing/2014/main" id="{FC1423F5-4FD4-3B40-BDD6-81C1EE7CBDD8}"/>
              </a:ext>
            </a:extLst>
          </p:cNvPr>
          <p:cNvSpPr txBox="1"/>
          <p:nvPr/>
        </p:nvSpPr>
        <p:spPr>
          <a:xfrm>
            <a:off x="1325521" y="2969225"/>
            <a:ext cx="20910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Diarization</a:t>
            </a:r>
            <a:endParaRPr/>
          </a:p>
        </p:txBody>
      </p:sp>
      <p:sp>
        <p:nvSpPr>
          <p:cNvPr id="26" name="Shape 209">
            <a:extLst>
              <a:ext uri="{FF2B5EF4-FFF2-40B4-BE49-F238E27FC236}">
                <a16:creationId xmlns:a16="http://schemas.microsoft.com/office/drawing/2014/main" id="{5A71E23F-FB49-144B-9265-E9B41F5DDD71}"/>
              </a:ext>
            </a:extLst>
          </p:cNvPr>
          <p:cNvSpPr/>
          <p:nvPr/>
        </p:nvSpPr>
        <p:spPr>
          <a:xfrm>
            <a:off x="3525396" y="2886850"/>
            <a:ext cx="127500" cy="572700"/>
          </a:xfrm>
          <a:prstGeom prst="leftBrace">
            <a:avLst>
              <a:gd name="adj1" fmla="val 77235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10">
            <a:extLst>
              <a:ext uri="{FF2B5EF4-FFF2-40B4-BE49-F238E27FC236}">
                <a16:creationId xmlns:a16="http://schemas.microsoft.com/office/drawing/2014/main" id="{37A86E65-E7ED-C149-A851-1F9F547B310C}"/>
              </a:ext>
            </a:extLst>
          </p:cNvPr>
          <p:cNvSpPr txBox="1"/>
          <p:nvPr/>
        </p:nvSpPr>
        <p:spPr>
          <a:xfrm>
            <a:off x="1325521" y="3883625"/>
            <a:ext cx="20910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pass ASR on homogeneous-speaker segments</a:t>
            </a:r>
            <a:endParaRPr/>
          </a:p>
        </p:txBody>
      </p:sp>
      <p:sp>
        <p:nvSpPr>
          <p:cNvPr id="28" name="Shape 211">
            <a:extLst>
              <a:ext uri="{FF2B5EF4-FFF2-40B4-BE49-F238E27FC236}">
                <a16:creationId xmlns:a16="http://schemas.microsoft.com/office/drawing/2014/main" id="{381ECB2C-4608-0F49-BAC3-803A333281B9}"/>
              </a:ext>
            </a:extLst>
          </p:cNvPr>
          <p:cNvSpPr/>
          <p:nvPr/>
        </p:nvSpPr>
        <p:spPr>
          <a:xfrm>
            <a:off x="3525396" y="4029850"/>
            <a:ext cx="127500" cy="572700"/>
          </a:xfrm>
          <a:prstGeom prst="leftBrace">
            <a:avLst>
              <a:gd name="adj1" fmla="val 77235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Shape 212">
            <a:extLst>
              <a:ext uri="{FF2B5EF4-FFF2-40B4-BE49-F238E27FC236}">
                <a16:creationId xmlns:a16="http://schemas.microsoft.com/office/drawing/2014/main" id="{6FFD456D-EA74-6E48-87E0-A19BED792B86}"/>
              </a:ext>
            </a:extLst>
          </p:cNvPr>
          <p:cNvSpPr/>
          <p:nvPr/>
        </p:nvSpPr>
        <p:spPr>
          <a:xfrm>
            <a:off x="1577671" y="2569050"/>
            <a:ext cx="504000" cy="295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Shape 213">
            <a:extLst>
              <a:ext uri="{FF2B5EF4-FFF2-40B4-BE49-F238E27FC236}">
                <a16:creationId xmlns:a16="http://schemas.microsoft.com/office/drawing/2014/main" id="{AD36DA2A-49C9-7A43-9F03-60930C71DD1B}"/>
              </a:ext>
            </a:extLst>
          </p:cNvPr>
          <p:cNvSpPr/>
          <p:nvPr/>
        </p:nvSpPr>
        <p:spPr>
          <a:xfrm>
            <a:off x="1577671" y="3507800"/>
            <a:ext cx="504000" cy="295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Shape 214">
            <a:extLst>
              <a:ext uri="{FF2B5EF4-FFF2-40B4-BE49-F238E27FC236}">
                <a16:creationId xmlns:a16="http://schemas.microsoft.com/office/drawing/2014/main" id="{81125E68-9565-E848-B31B-21A20AC7D8FA}"/>
              </a:ext>
            </a:extLst>
          </p:cNvPr>
          <p:cNvSpPr/>
          <p:nvPr/>
        </p:nvSpPr>
        <p:spPr>
          <a:xfrm rot="-5400000">
            <a:off x="4500971" y="2821700"/>
            <a:ext cx="168000" cy="1173300"/>
          </a:xfrm>
          <a:prstGeom prst="leftBrace">
            <a:avLst>
              <a:gd name="adj1" fmla="val 37931"/>
              <a:gd name="adj2" fmla="val 50000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Shape 215">
            <a:extLst>
              <a:ext uri="{FF2B5EF4-FFF2-40B4-BE49-F238E27FC236}">
                <a16:creationId xmlns:a16="http://schemas.microsoft.com/office/drawing/2014/main" id="{A28C9F06-EF4A-3445-8C39-510DBEAB4E5B}"/>
              </a:ext>
            </a:extLst>
          </p:cNvPr>
          <p:cNvSpPr/>
          <p:nvPr/>
        </p:nvSpPr>
        <p:spPr>
          <a:xfrm rot="-5400000">
            <a:off x="6215121" y="2357900"/>
            <a:ext cx="168000" cy="2100900"/>
          </a:xfrm>
          <a:prstGeom prst="leftBrace">
            <a:avLst>
              <a:gd name="adj1" fmla="val 37931"/>
              <a:gd name="adj2" fmla="val 50000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216">
            <a:extLst>
              <a:ext uri="{FF2B5EF4-FFF2-40B4-BE49-F238E27FC236}">
                <a16:creationId xmlns:a16="http://schemas.microsoft.com/office/drawing/2014/main" id="{E1DD7F2A-2C19-BE41-8B32-3C0D912F3672}"/>
              </a:ext>
            </a:extLst>
          </p:cNvPr>
          <p:cNvSpPr txBox="1"/>
          <p:nvPr/>
        </p:nvSpPr>
        <p:spPr>
          <a:xfrm>
            <a:off x="4244796" y="3412000"/>
            <a:ext cx="7878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Speaker1</a:t>
            </a:r>
            <a:endParaRPr sz="1100"/>
          </a:p>
        </p:txBody>
      </p:sp>
      <p:sp>
        <p:nvSpPr>
          <p:cNvPr id="34" name="Shape 217">
            <a:extLst>
              <a:ext uri="{FF2B5EF4-FFF2-40B4-BE49-F238E27FC236}">
                <a16:creationId xmlns:a16="http://schemas.microsoft.com/office/drawing/2014/main" id="{A05243FA-F901-CE42-B3A9-621D5971A17E}"/>
              </a:ext>
            </a:extLst>
          </p:cNvPr>
          <p:cNvSpPr txBox="1"/>
          <p:nvPr/>
        </p:nvSpPr>
        <p:spPr>
          <a:xfrm>
            <a:off x="5938571" y="3412000"/>
            <a:ext cx="7878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Speaker2</a:t>
            </a:r>
            <a:endParaRPr sz="1100"/>
          </a:p>
        </p:txBody>
      </p:sp>
      <p:sp>
        <p:nvSpPr>
          <p:cNvPr id="35" name="Shape 218">
            <a:extLst>
              <a:ext uri="{FF2B5EF4-FFF2-40B4-BE49-F238E27FC236}">
                <a16:creationId xmlns:a16="http://schemas.microsoft.com/office/drawing/2014/main" id="{5B2E20AE-9292-7C41-B583-C671B0BD8BE8}"/>
              </a:ext>
            </a:extLst>
          </p:cNvPr>
          <p:cNvSpPr/>
          <p:nvPr/>
        </p:nvSpPr>
        <p:spPr>
          <a:xfrm>
            <a:off x="4951446" y="4078125"/>
            <a:ext cx="840000" cy="4401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219">
            <a:extLst>
              <a:ext uri="{FF2B5EF4-FFF2-40B4-BE49-F238E27FC236}">
                <a16:creationId xmlns:a16="http://schemas.microsoft.com/office/drawing/2014/main" id="{5A017567-B9EB-3E48-814F-047FF1B61EB3}"/>
              </a:ext>
            </a:extLst>
          </p:cNvPr>
          <p:cNvSpPr txBox="1"/>
          <p:nvPr/>
        </p:nvSpPr>
        <p:spPr>
          <a:xfrm>
            <a:off x="5792221" y="3727100"/>
            <a:ext cx="18708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9900"/>
                </a:solidFill>
              </a:rPr>
              <a:t>Discouraged by language model in 1st pass</a:t>
            </a:r>
            <a:endParaRPr sz="100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4159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Conventions and common practices</a:t>
            </a:r>
            <a:endParaRPr dirty="0"/>
          </a:p>
        </p:txBody>
      </p:sp>
      <p:sp>
        <p:nvSpPr>
          <p:cNvPr id="8" name="Shape 483">
            <a:extLst>
              <a:ext uri="{FF2B5EF4-FFF2-40B4-BE49-F238E27FC236}">
                <a16:creationId xmlns:a16="http://schemas.microsoft.com/office/drawing/2014/main" id="{24165BFB-B56C-284D-B2E6-0A1B3E1213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8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>
                <a:solidFill>
                  <a:srgbClr val="666666"/>
                </a:solidFill>
              </a:rPr>
              <a:t>Merge multi-channel audio to </a:t>
            </a:r>
            <a:r>
              <a:rPr lang="en-US" u="sng" dirty="0">
                <a:solidFill>
                  <a:srgbClr val="666666"/>
                </a:solidFill>
              </a:rPr>
              <a:t>mono-channel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>
                <a:solidFill>
                  <a:srgbClr val="666666"/>
                </a:solidFill>
              </a:rPr>
              <a:t>Exclude </a:t>
            </a:r>
            <a:r>
              <a:rPr lang="en-US" u="sng" dirty="0">
                <a:solidFill>
                  <a:srgbClr val="666666"/>
                </a:solidFill>
              </a:rPr>
              <a:t>overlapped</a:t>
            </a:r>
            <a:r>
              <a:rPr lang="en-US" dirty="0">
                <a:solidFill>
                  <a:srgbClr val="666666"/>
                </a:solidFill>
              </a:rPr>
              <a:t> speech from evaluation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[RT-03] </a:t>
            </a:r>
            <a:r>
              <a:rPr lang="en-US" dirty="0">
                <a:solidFill>
                  <a:srgbClr val="666666"/>
                </a:solidFill>
              </a:rPr>
              <a:t>Evaluate only on segments determined by </a:t>
            </a:r>
            <a:r>
              <a:rPr lang="en-US" u="sng" dirty="0">
                <a:solidFill>
                  <a:srgbClr val="666666"/>
                </a:solidFill>
              </a:rPr>
              <a:t>un-partitioned evaluation map </a:t>
            </a:r>
            <a:r>
              <a:rPr lang="en-US" dirty="0">
                <a:solidFill>
                  <a:srgbClr val="666666"/>
                </a:solidFill>
              </a:rPr>
              <a:t>(UEM) files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[SRE 2000 &amp; CALLHOME]</a:t>
            </a:r>
            <a:r>
              <a:rPr lang="en-US" dirty="0">
                <a:solidFill>
                  <a:srgbClr val="666666"/>
                </a:solidFill>
              </a:rPr>
              <a:t> Tolerate </a:t>
            </a:r>
            <a:r>
              <a:rPr lang="en-US" u="sng" dirty="0">
                <a:solidFill>
                  <a:srgbClr val="666666"/>
                </a:solidFill>
              </a:rPr>
              <a:t>boundary offset</a:t>
            </a:r>
            <a:r>
              <a:rPr lang="en-US" dirty="0">
                <a:solidFill>
                  <a:srgbClr val="666666"/>
                </a:solidFill>
              </a:rPr>
              <a:t> errors smaller than 250ms (known as the “collar” value)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9938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title"/>
          </p:nvPr>
        </p:nvSpPr>
        <p:spPr>
          <a:xfrm>
            <a:off x="540100" y="703050"/>
            <a:ext cx="80352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6: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 Results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26230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Model training</a:t>
            </a:r>
            <a:endParaRPr dirty="0"/>
          </a:p>
        </p:txBody>
      </p:sp>
      <p:sp>
        <p:nvSpPr>
          <p:cNvPr id="8" name="Shape 483">
            <a:extLst>
              <a:ext uri="{FF2B5EF4-FFF2-40B4-BE49-F238E27FC236}">
                <a16:creationId xmlns:a16="http://schemas.microsoft.com/office/drawing/2014/main" id="{24165BFB-B56C-284D-B2E6-0A1B3E1213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8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666666"/>
                </a:solidFill>
              </a:rPr>
              <a:t>Training set: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solidFill>
                  <a:srgbClr val="666666"/>
                </a:solidFill>
              </a:rPr>
              <a:t>(Anonymized) Voice searches, 36M utterances, 18K speakers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solidFill>
                  <a:srgbClr val="666666"/>
                </a:solidFill>
              </a:rPr>
              <a:t>Completely </a:t>
            </a:r>
            <a:r>
              <a:rPr lang="en-US" b="1" dirty="0">
                <a:solidFill>
                  <a:srgbClr val="666666"/>
                </a:solidFill>
              </a:rPr>
              <a:t>out-of-domain data</a:t>
            </a:r>
            <a:r>
              <a:rPr lang="en-US" dirty="0">
                <a:solidFill>
                  <a:srgbClr val="666666"/>
                </a:solidFill>
              </a:rPr>
              <a:t>, compared with evaluation sets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666666"/>
                </a:solidFill>
              </a:rPr>
              <a:t>Voice activity detector (VAD):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solidFill>
                  <a:srgbClr val="666666"/>
                </a:solidFill>
              </a:rPr>
              <a:t>PLP features, two full-variance Gaussians, one for speech, one for non-speech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666666"/>
                </a:solidFill>
              </a:rPr>
              <a:t>i</a:t>
            </a:r>
            <a:r>
              <a:rPr lang="en-US" dirty="0">
                <a:solidFill>
                  <a:srgbClr val="666666"/>
                </a:solidFill>
              </a:rPr>
              <a:t>-vector: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solidFill>
                  <a:srgbClr val="666666"/>
                </a:solidFill>
              </a:rPr>
              <a:t>PLP features, GMM-UBM with 512 Gaussians, TV with 100 eigen-vectors, finally 50-dim projection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666666"/>
                </a:solidFill>
              </a:rPr>
              <a:t>d-vector: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solidFill>
                  <a:srgbClr val="666666"/>
                </a:solidFill>
              </a:rPr>
              <a:t>3-layer LSTM, each with 768 nodes and 256-dim projection, finally 256-dim linear</a:t>
            </a:r>
          </a:p>
        </p:txBody>
      </p:sp>
    </p:spTree>
    <p:extLst>
      <p:ext uri="{BB962C8B-B14F-4D97-AF65-F5344CB8AC3E}">
        <p14:creationId xmlns:p14="http://schemas.microsoft.com/office/powerpoint/2010/main" val="39250552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Evaluations: English-only datasets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2889A-39E0-F148-8094-10862AA13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900" y="3545774"/>
            <a:ext cx="8782200" cy="145201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Disclaimers: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200" dirty="0" err="1"/>
              <a:t>i</a:t>
            </a:r>
            <a:r>
              <a:rPr lang="en-US" sz="1200" dirty="0"/>
              <a:t>-vectors are actually </a:t>
            </a:r>
            <a:r>
              <a:rPr lang="en-US" sz="1200" b="1" dirty="0"/>
              <a:t>NOT</a:t>
            </a:r>
            <a:r>
              <a:rPr lang="en-US" sz="1200" dirty="0"/>
              <a:t> this bad. They just don’t </a:t>
            </a:r>
            <a:r>
              <a:rPr lang="en-US" sz="1200" b="1" dirty="0"/>
              <a:t>scale</a:t>
            </a:r>
            <a:r>
              <a:rPr lang="en-US" sz="1200" dirty="0"/>
              <a:t> well, and don’t </a:t>
            </a:r>
            <a:r>
              <a:rPr lang="en-US" sz="1200" b="1" dirty="0"/>
              <a:t>generalize</a:t>
            </a:r>
            <a:r>
              <a:rPr lang="en-US" sz="1200" dirty="0"/>
              <a:t> well when trained with out-of-domain data.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For each evaluation, we separate a </a:t>
            </a:r>
            <a:r>
              <a:rPr lang="en-US" sz="1200" b="1" dirty="0"/>
              <a:t>Dev Set</a:t>
            </a:r>
            <a:r>
              <a:rPr lang="en-US" sz="1200" dirty="0"/>
              <a:t> from </a:t>
            </a:r>
            <a:r>
              <a:rPr lang="en-US" sz="1200" b="1" dirty="0" err="1"/>
              <a:t>Eval</a:t>
            </a:r>
            <a:r>
              <a:rPr lang="en-US" sz="1200" b="1" dirty="0"/>
              <a:t> Set </a:t>
            </a:r>
            <a:r>
              <a:rPr lang="en-US" sz="1200" dirty="0"/>
              <a:t>for parameter tuning.</a:t>
            </a:r>
          </a:p>
        </p:txBody>
      </p:sp>
      <p:pic>
        <p:nvPicPr>
          <p:cNvPr id="6" name="Shape 920">
            <a:extLst>
              <a:ext uri="{FF2B5EF4-FFF2-40B4-BE49-F238E27FC236}">
                <a16:creationId xmlns:a16="http://schemas.microsoft.com/office/drawing/2014/main" id="{04CAA6B8-7DC0-F84D-BEBE-FC7F63EE609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5391"/>
            <a:ext cx="8839199" cy="2416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08535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Evaluations: NIST SRE 2000 CALLHOME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2492F99-48E5-DE40-9E90-420FEB876B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3620460"/>
                  </p:ext>
                </p:extLst>
              </p:nvPr>
            </p:nvGraphicFramePr>
            <p:xfrm>
              <a:off x="288598" y="1047520"/>
              <a:ext cx="8520355" cy="2346960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{284E427A-3D55-4303-BF80-6455036E1DE7}</a:tableStyleId>
                  </a:tblPr>
                  <a:tblGrid>
                    <a:gridCol w="3537966">
                      <a:extLst>
                        <a:ext uri="{9D8B030D-6E8A-4147-A177-3AD203B41FA5}">
                          <a16:colId xmlns:a16="http://schemas.microsoft.com/office/drawing/2014/main" val="2030945141"/>
                        </a:ext>
                      </a:extLst>
                    </a:gridCol>
                    <a:gridCol w="1966023">
                      <a:extLst>
                        <a:ext uri="{9D8B030D-6E8A-4147-A177-3AD203B41FA5}">
                          <a16:colId xmlns:a16="http://schemas.microsoft.com/office/drawing/2014/main" val="418911473"/>
                        </a:ext>
                      </a:extLst>
                    </a:gridCol>
                    <a:gridCol w="1615911">
                      <a:extLst>
                        <a:ext uri="{9D8B030D-6E8A-4147-A177-3AD203B41FA5}">
                          <a16:colId xmlns:a16="http://schemas.microsoft.com/office/drawing/2014/main" val="3142428887"/>
                        </a:ext>
                      </a:extLst>
                    </a:gridCol>
                    <a:gridCol w="1400455">
                      <a:extLst>
                        <a:ext uri="{9D8B030D-6E8A-4147-A177-3AD203B41FA5}">
                          <a16:colId xmlns:a16="http://schemas.microsoft.com/office/drawing/2014/main" val="2962185384"/>
                        </a:ext>
                      </a:extLst>
                    </a:gridCol>
                  </a:tblGrid>
                  <a:tr h="2452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n-lt"/>
                              <a:cs typeface="Arial" panose="020B0604020202020204" pitchFamily="34" charset="0"/>
                            </a:rPr>
                            <a:t>Method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n-lt"/>
                            </a:rPr>
                            <a:t>Confusion</a:t>
                          </a:r>
                          <a:endParaRPr lang="en-US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n-lt"/>
                              <a:cs typeface="Arial" panose="020B0604020202020204" pitchFamily="34" charset="0"/>
                            </a:rPr>
                            <a:t>FA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n-lt"/>
                              <a:cs typeface="Arial" panose="020B0604020202020204" pitchFamily="34" charset="0"/>
                            </a:rPr>
                            <a:t>Miss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3488509"/>
                      </a:ext>
                    </a:extLst>
                  </a:tr>
                  <a:tr h="2452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d-vector + spectral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12.0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2.2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4.6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3321374"/>
                      </a:ext>
                    </a:extLst>
                  </a:tr>
                  <a:tr h="245231">
                    <a:tc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Castaldo </a:t>
                          </a:r>
                          <a:r>
                            <a:rPr lang="en-US" sz="1600" i="1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et al.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13.7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55540806"/>
                      </a:ext>
                    </a:extLst>
                  </a:tr>
                  <a:tr h="245231">
                    <a:tc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Shum </a:t>
                          </a:r>
                          <a:r>
                            <a:rPr lang="en-US" sz="1600" i="1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et al.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14.5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51193148"/>
                      </a:ext>
                    </a:extLst>
                  </a:tr>
                  <a:tr h="245231">
                    <a:tc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err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Senoussaoui</a:t>
                          </a:r>
                          <a:r>
                            <a:rPr lang="en-US" sz="16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i="1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et al.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12.1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0521484"/>
                      </a:ext>
                    </a:extLst>
                  </a:tr>
                  <a:tr h="245231">
                    <a:tc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Sell </a:t>
                          </a:r>
                          <a:r>
                            <a:rPr lang="en-US" sz="1600" i="1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et al. </a:t>
                          </a:r>
                          <a:r>
                            <a:rPr lang="en-US" sz="16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600" dirty="0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+VB</a:t>
                          </a:r>
                          <a:r>
                            <a:rPr lang="en-US" sz="16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13.7 (</m:t>
                                </m:r>
                                <m:r>
                                  <a:rPr lang="en-US" sz="1600" i="1" smtClean="0">
                                    <a:solidFill>
                                      <a:schemeClr val="tx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11.5</m:t>
                                </m:r>
                                <m:r>
                                  <a:rPr lang="en-US" sz="160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51345691"/>
                      </a:ext>
                    </a:extLst>
                  </a:tr>
                  <a:tr h="245231">
                    <a:tc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Romero </a:t>
                          </a:r>
                          <a:r>
                            <a:rPr lang="en-US" sz="1600" i="1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et al. </a:t>
                          </a:r>
                          <a:r>
                            <a:rPr lang="en-US" sz="16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600" dirty="0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+VB</a:t>
                          </a:r>
                          <a:r>
                            <a:rPr lang="en-US" sz="16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12.8 (</m:t>
                                </m:r>
                                <m:r>
                                  <a:rPr lang="en-US" sz="1600" i="1" smtClean="0">
                                    <a:solidFill>
                                      <a:schemeClr val="tx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9.9</m:t>
                                </m:r>
                                <m:r>
                                  <a:rPr lang="en-US" sz="160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72804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2492F99-48E5-DE40-9E90-420FEB876B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3620460"/>
                  </p:ext>
                </p:extLst>
              </p:nvPr>
            </p:nvGraphicFramePr>
            <p:xfrm>
              <a:off x="288598" y="1047520"/>
              <a:ext cx="8520355" cy="2346960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{284E427A-3D55-4303-BF80-6455036E1DE7}</a:tableStyleId>
                  </a:tblPr>
                  <a:tblGrid>
                    <a:gridCol w="3537966">
                      <a:extLst>
                        <a:ext uri="{9D8B030D-6E8A-4147-A177-3AD203B41FA5}">
                          <a16:colId xmlns:a16="http://schemas.microsoft.com/office/drawing/2014/main" val="2030945141"/>
                        </a:ext>
                      </a:extLst>
                    </a:gridCol>
                    <a:gridCol w="1966023">
                      <a:extLst>
                        <a:ext uri="{9D8B030D-6E8A-4147-A177-3AD203B41FA5}">
                          <a16:colId xmlns:a16="http://schemas.microsoft.com/office/drawing/2014/main" val="418911473"/>
                        </a:ext>
                      </a:extLst>
                    </a:gridCol>
                    <a:gridCol w="1615911">
                      <a:extLst>
                        <a:ext uri="{9D8B030D-6E8A-4147-A177-3AD203B41FA5}">
                          <a16:colId xmlns:a16="http://schemas.microsoft.com/office/drawing/2014/main" val="3142428887"/>
                        </a:ext>
                      </a:extLst>
                    </a:gridCol>
                    <a:gridCol w="1400455">
                      <a:extLst>
                        <a:ext uri="{9D8B030D-6E8A-4147-A177-3AD203B41FA5}">
                          <a16:colId xmlns:a16="http://schemas.microsoft.com/office/drawing/2014/main" val="2962185384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n-lt"/>
                              <a:cs typeface="Arial" panose="020B0604020202020204" pitchFamily="34" charset="0"/>
                            </a:rPr>
                            <a:t>Method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n-lt"/>
                            </a:rPr>
                            <a:t>Confusion</a:t>
                          </a:r>
                          <a:endParaRPr lang="en-US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n-lt"/>
                              <a:cs typeface="Arial" panose="020B0604020202020204" pitchFamily="34" charset="0"/>
                            </a:rPr>
                            <a:t>FA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n-lt"/>
                              <a:cs typeface="Arial" panose="020B0604020202020204" pitchFamily="34" charset="0"/>
                            </a:rPr>
                            <a:t>Miss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348850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d-vector + spectral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0000" t="-107692" r="-154194" b="-5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39063" t="-107692" r="-86719" b="-5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10909" t="-107692" r="-909" b="-53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332137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Castaldo </a:t>
                          </a:r>
                          <a:r>
                            <a:rPr lang="en-US" sz="1600" i="1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et al.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0000" t="-200000" r="-154194" b="-4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39063" t="-200000" r="-86719" b="-4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10909" t="-200000" r="-909" b="-4148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54080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Shum </a:t>
                          </a:r>
                          <a:r>
                            <a:rPr lang="en-US" sz="1600" i="1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et al.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0000" t="-311538" r="-154194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39063" t="-311538" r="-86719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10909" t="-311538" r="-909" b="-3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1931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err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Senoussaoui</a:t>
                          </a:r>
                          <a:r>
                            <a:rPr lang="en-US" sz="16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i="1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et al.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0000" t="-396296" r="-154194" b="-2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39063" t="-396296" r="-86719" b="-2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10909" t="-396296" r="-909" b="-2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052148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Sell </a:t>
                          </a:r>
                          <a:r>
                            <a:rPr lang="en-US" sz="1600" i="1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et al. </a:t>
                          </a:r>
                          <a:r>
                            <a:rPr lang="en-US" sz="16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600" dirty="0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+VB</a:t>
                          </a:r>
                          <a:r>
                            <a:rPr lang="en-US" sz="16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0000" t="-515385" r="-154194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39063" t="-515385" r="-86719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10909" t="-515385" r="-909" b="-12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13456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Romero </a:t>
                          </a:r>
                          <a:r>
                            <a:rPr lang="en-US" sz="1600" i="1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et al. </a:t>
                          </a:r>
                          <a:r>
                            <a:rPr lang="en-US" sz="16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(</a:t>
                          </a:r>
                          <a:r>
                            <a:rPr lang="en-US" sz="1600" dirty="0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+VB</a:t>
                          </a:r>
                          <a:r>
                            <a:rPr lang="en-US" sz="16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0000" t="-592593" r="-154194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39063" t="-592593" r="-86719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10909" t="-592593" r="-909" b="-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72804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9FF5E93-4CD6-A743-97D6-C362E67B7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900" y="3406173"/>
            <a:ext cx="8782200" cy="145201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Comparisons are NOT apple-to-apple (an unfortunate fact in </a:t>
            </a:r>
            <a:r>
              <a:rPr lang="en-US" sz="1600" dirty="0" err="1"/>
              <a:t>diarization</a:t>
            </a:r>
            <a:r>
              <a:rPr lang="en-US" sz="1600" dirty="0"/>
              <a:t> community)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People use different VADs, usually non-public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People use different evaluation software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People use different datasets for training and parameter tuning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Some people perform </a:t>
            </a:r>
            <a:r>
              <a:rPr lang="en-US" sz="1200" b="1" dirty="0"/>
              <a:t>Variational Bayesian </a:t>
            </a:r>
            <a:r>
              <a:rPr lang="en-US" sz="1200" b="1" dirty="0" err="1"/>
              <a:t>resegmentation</a:t>
            </a:r>
            <a:r>
              <a:rPr lang="en-US" sz="1200" dirty="0"/>
              <a:t> (the VB values)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055386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Evaluations: CH-109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2492F99-48E5-DE40-9E90-420FEB876B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7454436"/>
                  </p:ext>
                </p:extLst>
              </p:nvPr>
            </p:nvGraphicFramePr>
            <p:xfrm>
              <a:off x="288598" y="1410487"/>
              <a:ext cx="8520355" cy="1005840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{284E427A-3D55-4303-BF80-6455036E1DE7}</a:tableStyleId>
                  </a:tblPr>
                  <a:tblGrid>
                    <a:gridCol w="3537966">
                      <a:extLst>
                        <a:ext uri="{9D8B030D-6E8A-4147-A177-3AD203B41FA5}">
                          <a16:colId xmlns:a16="http://schemas.microsoft.com/office/drawing/2014/main" val="2030945141"/>
                        </a:ext>
                      </a:extLst>
                    </a:gridCol>
                    <a:gridCol w="1966023">
                      <a:extLst>
                        <a:ext uri="{9D8B030D-6E8A-4147-A177-3AD203B41FA5}">
                          <a16:colId xmlns:a16="http://schemas.microsoft.com/office/drawing/2014/main" val="418911473"/>
                        </a:ext>
                      </a:extLst>
                    </a:gridCol>
                    <a:gridCol w="1615911">
                      <a:extLst>
                        <a:ext uri="{9D8B030D-6E8A-4147-A177-3AD203B41FA5}">
                          <a16:colId xmlns:a16="http://schemas.microsoft.com/office/drawing/2014/main" val="3142428887"/>
                        </a:ext>
                      </a:extLst>
                    </a:gridCol>
                    <a:gridCol w="1400455">
                      <a:extLst>
                        <a:ext uri="{9D8B030D-6E8A-4147-A177-3AD203B41FA5}">
                          <a16:colId xmlns:a16="http://schemas.microsoft.com/office/drawing/2014/main" val="2962185384"/>
                        </a:ext>
                      </a:extLst>
                    </a:gridCol>
                  </a:tblGrid>
                  <a:tr h="2452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n-lt"/>
                              <a:cs typeface="Arial" panose="020B0604020202020204" pitchFamily="34" charset="0"/>
                            </a:rPr>
                            <a:t>Method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n-lt"/>
                            </a:rPr>
                            <a:t>Confusion</a:t>
                          </a:r>
                          <a:endParaRPr lang="en-US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n-lt"/>
                              <a:cs typeface="Arial" panose="020B0604020202020204" pitchFamily="34" charset="0"/>
                            </a:rPr>
                            <a:t>FA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n-lt"/>
                              <a:cs typeface="Arial" panose="020B0604020202020204" pitchFamily="34" charset="0"/>
                            </a:rPr>
                            <a:t>Miss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3488509"/>
                      </a:ext>
                    </a:extLst>
                  </a:tr>
                  <a:tr h="2452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d-vector + spectral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5.97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2.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51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4.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  <m:r>
                                  <a:rPr lang="en-US" sz="160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3321374"/>
                      </a:ext>
                    </a:extLst>
                  </a:tr>
                  <a:tr h="245231">
                    <a:tc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err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Zajíc</a:t>
                          </a:r>
                          <a:r>
                            <a:rPr lang="en-US" sz="16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i="1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et al.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7.84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555408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2492F99-48E5-DE40-9E90-420FEB876B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7454436"/>
                  </p:ext>
                </p:extLst>
              </p:nvPr>
            </p:nvGraphicFramePr>
            <p:xfrm>
              <a:off x="288598" y="1410487"/>
              <a:ext cx="8520355" cy="1005840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{284E427A-3D55-4303-BF80-6455036E1DE7}</a:tableStyleId>
                  </a:tblPr>
                  <a:tblGrid>
                    <a:gridCol w="3537966">
                      <a:extLst>
                        <a:ext uri="{9D8B030D-6E8A-4147-A177-3AD203B41FA5}">
                          <a16:colId xmlns:a16="http://schemas.microsoft.com/office/drawing/2014/main" val="2030945141"/>
                        </a:ext>
                      </a:extLst>
                    </a:gridCol>
                    <a:gridCol w="1966023">
                      <a:extLst>
                        <a:ext uri="{9D8B030D-6E8A-4147-A177-3AD203B41FA5}">
                          <a16:colId xmlns:a16="http://schemas.microsoft.com/office/drawing/2014/main" val="418911473"/>
                        </a:ext>
                      </a:extLst>
                    </a:gridCol>
                    <a:gridCol w="1615911">
                      <a:extLst>
                        <a:ext uri="{9D8B030D-6E8A-4147-A177-3AD203B41FA5}">
                          <a16:colId xmlns:a16="http://schemas.microsoft.com/office/drawing/2014/main" val="3142428887"/>
                        </a:ext>
                      </a:extLst>
                    </a:gridCol>
                    <a:gridCol w="1400455">
                      <a:extLst>
                        <a:ext uri="{9D8B030D-6E8A-4147-A177-3AD203B41FA5}">
                          <a16:colId xmlns:a16="http://schemas.microsoft.com/office/drawing/2014/main" val="2962185384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n-lt"/>
                              <a:cs typeface="Arial" panose="020B0604020202020204" pitchFamily="34" charset="0"/>
                            </a:rPr>
                            <a:t>Method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n-lt"/>
                            </a:rPr>
                            <a:t>Confusion</a:t>
                          </a:r>
                          <a:endParaRPr lang="en-US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n-lt"/>
                              <a:cs typeface="Arial" panose="020B0604020202020204" pitchFamily="34" charset="0"/>
                            </a:rPr>
                            <a:t>FA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+mn-lt"/>
                              <a:cs typeface="Arial" panose="020B0604020202020204" pitchFamily="34" charset="0"/>
                            </a:rPr>
                            <a:t>Miss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348850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d-vector + spectral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0000" t="-111538" r="-154194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39063" t="-111538" r="-86719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10909" t="-111538" r="-909" b="-12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332137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err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Zajíc</a:t>
                          </a:r>
                          <a:r>
                            <a:rPr lang="en-US" sz="160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i="1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+mn-lt"/>
                              <a:cs typeface="Arial" panose="020B0604020202020204" pitchFamily="34" charset="0"/>
                            </a:rPr>
                            <a:t>et al.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0000" t="-203704" r="-154194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39063" t="-203704" r="-86719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10909" t="-203704" r="-909" b="-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5408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9FF5E93-4CD6-A743-97D6-C362E67B7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900" y="2800234"/>
            <a:ext cx="8782200" cy="1452016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1600" dirty="0"/>
              <a:t>CH-109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1200" dirty="0"/>
              <a:t>This is the two-speaker subset of CALLHOME American English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1200" dirty="0"/>
              <a:t>The clustering algorithm is configured to </a:t>
            </a:r>
            <a:r>
              <a:rPr lang="en-US" sz="1200" b="1" dirty="0"/>
              <a:t>fix the number of clusters </a:t>
            </a:r>
            <a:r>
              <a:rPr lang="en-US" sz="1200" dirty="0"/>
              <a:t>to 2</a:t>
            </a:r>
          </a:p>
        </p:txBody>
      </p:sp>
      <p:sp>
        <p:nvSpPr>
          <p:cNvPr id="5" name="Shape 233">
            <a:extLst>
              <a:ext uri="{FF2B5EF4-FFF2-40B4-BE49-F238E27FC236}">
                <a16:creationId xmlns:a16="http://schemas.microsoft.com/office/drawing/2014/main" id="{DFED01DA-CFB8-2B4A-B1A0-8CD8EDB2CEB5}"/>
              </a:ext>
            </a:extLst>
          </p:cNvPr>
          <p:cNvSpPr txBox="1"/>
          <p:nvPr/>
        </p:nvSpPr>
        <p:spPr>
          <a:xfrm>
            <a:off x="840100" y="4578675"/>
            <a:ext cx="7303800" cy="47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>
                <a:latin typeface="+mn-lt"/>
              </a:rPr>
              <a:t>* </a:t>
            </a:r>
            <a:r>
              <a:rPr lang="en-US" sz="1000" dirty="0" err="1">
                <a:latin typeface="+mn-lt"/>
              </a:rPr>
              <a:t>Zbyněk</a:t>
            </a:r>
            <a:r>
              <a:rPr lang="en-US" sz="1000" dirty="0">
                <a:latin typeface="+mn-lt"/>
              </a:rPr>
              <a:t> </a:t>
            </a:r>
            <a:r>
              <a:rPr lang="en-US" sz="1000" dirty="0" err="1">
                <a:latin typeface="+mn-lt"/>
              </a:rPr>
              <a:t>Zajíc</a:t>
            </a:r>
            <a:r>
              <a:rPr lang="en-US" sz="1000" dirty="0">
                <a:latin typeface="+mn-lt"/>
              </a:rPr>
              <a:t>, </a:t>
            </a:r>
            <a:r>
              <a:rPr lang="en-US" sz="1000" i="1" dirty="0">
                <a:latin typeface="+mn-lt"/>
              </a:rPr>
              <a:t>et al.</a:t>
            </a:r>
            <a:r>
              <a:rPr lang="en-US" sz="1000" dirty="0">
                <a:latin typeface="+mn-lt"/>
              </a:rPr>
              <a:t>, “Speaker </a:t>
            </a:r>
            <a:r>
              <a:rPr lang="en-US" sz="1000" dirty="0" err="1">
                <a:latin typeface="+mn-lt"/>
              </a:rPr>
              <a:t>diarization</a:t>
            </a:r>
            <a:r>
              <a:rPr lang="en-US" sz="1000" dirty="0">
                <a:latin typeface="+mn-lt"/>
              </a:rPr>
              <a:t> using convolutional neural network for statistics accumulation refinement,” INTERSPEECH 2017.</a:t>
            </a:r>
            <a:endParaRPr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34827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Conclusions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8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US" dirty="0"/>
              <a:t>We built an state-of-the-art speaker </a:t>
            </a:r>
            <a:r>
              <a:rPr lang="en-US" dirty="0" err="1"/>
              <a:t>diarization</a:t>
            </a:r>
            <a:r>
              <a:rPr lang="en-US" dirty="0"/>
              <a:t> system with:</a:t>
            </a:r>
            <a:endParaRPr dirty="0"/>
          </a:p>
          <a:p>
            <a:pPr marL="914400" marR="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Text-independent speaker verification model (d-vectors)</a:t>
            </a:r>
          </a:p>
          <a:p>
            <a:pPr lvl="2">
              <a:lnSpc>
                <a:spcPct val="200000"/>
              </a:lnSpc>
              <a:spcBef>
                <a:spcPts val="0"/>
              </a:spcBef>
              <a:buChar char="○"/>
            </a:pPr>
            <a:r>
              <a:rPr lang="en-US" dirty="0"/>
              <a:t>Trained with </a:t>
            </a:r>
            <a:r>
              <a:rPr lang="en-US" b="1" dirty="0"/>
              <a:t>generalized end-to-end loss</a:t>
            </a:r>
          </a:p>
          <a:p>
            <a:pPr lvl="2">
              <a:lnSpc>
                <a:spcPct val="200000"/>
              </a:lnSpc>
              <a:spcBef>
                <a:spcPts val="0"/>
              </a:spcBef>
              <a:buChar char="○"/>
            </a:pPr>
            <a:r>
              <a:rPr lang="en-US" dirty="0"/>
              <a:t>3-layer </a:t>
            </a:r>
            <a:r>
              <a:rPr lang="en-US" b="1" dirty="0"/>
              <a:t>LSTM</a:t>
            </a:r>
            <a:r>
              <a:rPr lang="en-US" dirty="0"/>
              <a:t>, running on </a:t>
            </a:r>
            <a:r>
              <a:rPr lang="en-US" b="1" dirty="0"/>
              <a:t>sliding windows</a:t>
            </a: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en-US" dirty="0"/>
              <a:t>Spectral clustering</a:t>
            </a:r>
          </a:p>
          <a:p>
            <a:pPr lvl="2">
              <a:lnSpc>
                <a:spcPct val="200000"/>
              </a:lnSpc>
              <a:spcBef>
                <a:spcPts val="0"/>
              </a:spcBef>
              <a:buChar char="○"/>
            </a:pPr>
            <a:r>
              <a:rPr lang="en-US" dirty="0"/>
              <a:t>Using </a:t>
            </a:r>
            <a:r>
              <a:rPr lang="en-US" b="1" dirty="0"/>
              <a:t>eigen-gap</a:t>
            </a:r>
            <a:r>
              <a:rPr lang="en-US" dirty="0"/>
              <a:t> to find number of clusters</a:t>
            </a:r>
          </a:p>
          <a:p>
            <a:pPr lvl="2">
              <a:lnSpc>
                <a:spcPct val="200000"/>
              </a:lnSpc>
              <a:spcBef>
                <a:spcPts val="0"/>
              </a:spcBef>
              <a:buChar char="○"/>
            </a:pPr>
            <a:r>
              <a:rPr lang="en-US" dirty="0"/>
              <a:t>A sequence of </a:t>
            </a:r>
            <a:r>
              <a:rPr lang="en-US" b="1" dirty="0"/>
              <a:t>refinement operations</a:t>
            </a:r>
            <a:r>
              <a:rPr lang="en-US" dirty="0"/>
              <a:t> on affinity matrix</a:t>
            </a:r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title"/>
          </p:nvPr>
        </p:nvSpPr>
        <p:spPr>
          <a:xfrm>
            <a:off x="540100" y="703050"/>
            <a:ext cx="80352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7: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4457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The holy grail: End-to-end </a:t>
            </a:r>
            <a:r>
              <a:rPr lang="en-US" dirty="0" err="1"/>
              <a:t>diarization</a:t>
            </a:r>
            <a:endParaRPr lang="en-US" dirty="0"/>
          </a:p>
        </p:txBody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8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One neural network model to replace all:</a:t>
            </a:r>
            <a:endParaRPr lang="en-US" dirty="0">
              <a:solidFill>
                <a:srgbClr val="666666"/>
              </a:solidFill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dirty="0">
                <a:solidFill>
                  <a:srgbClr val="666666"/>
                </a:solidFill>
              </a:rPr>
              <a:t>Speaker embedding extraction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dirty="0">
                <a:solidFill>
                  <a:srgbClr val="666666"/>
                </a:solidFill>
              </a:rPr>
              <a:t>Segmentation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dirty="0">
                <a:solidFill>
                  <a:srgbClr val="666666"/>
                </a:solidFill>
              </a:rPr>
              <a:t>Clustering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dirty="0">
                <a:solidFill>
                  <a:srgbClr val="666666"/>
                </a:solidFill>
              </a:rPr>
              <a:t>Other components: VAD, </a:t>
            </a:r>
            <a:r>
              <a:rPr lang="en-US" dirty="0" err="1">
                <a:solidFill>
                  <a:srgbClr val="666666"/>
                </a:solidFill>
              </a:rPr>
              <a:t>resegmentation</a:t>
            </a:r>
            <a:r>
              <a:rPr lang="en-US" dirty="0">
                <a:solidFill>
                  <a:srgbClr val="666666"/>
                </a:solidFill>
              </a:rPr>
              <a:t>, </a:t>
            </a:r>
            <a:r>
              <a:rPr lang="en-US" i="1" dirty="0">
                <a:solidFill>
                  <a:srgbClr val="666666"/>
                </a:solidFill>
              </a:rPr>
              <a:t>etc.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>
                <a:solidFill>
                  <a:srgbClr val="666666"/>
                </a:solidFill>
              </a:rPr>
              <a:t>A loss function directly based on </a:t>
            </a:r>
            <a:r>
              <a:rPr lang="en-US" dirty="0" err="1">
                <a:solidFill>
                  <a:srgbClr val="666666"/>
                </a:solidFill>
              </a:rPr>
              <a:t>Diarization</a:t>
            </a:r>
            <a:r>
              <a:rPr lang="en-US" dirty="0">
                <a:solidFill>
                  <a:srgbClr val="666666"/>
                </a:solidFill>
              </a:rPr>
              <a:t> Error Rate (DER):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dirty="0">
                <a:solidFill>
                  <a:srgbClr val="666666"/>
                </a:solidFill>
              </a:rPr>
              <a:t>Permutation-invariant loss</a:t>
            </a:r>
          </a:p>
          <a:p>
            <a:pPr marL="1143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endParaRPr lang="en-US" dirty="0"/>
          </a:p>
          <a:p>
            <a:pPr lvl="1" indent="-342900">
              <a:lnSpc>
                <a:spcPct val="200000"/>
              </a:lnSpc>
              <a:spcBef>
                <a:spcPts val="0"/>
              </a:spcBef>
              <a:buSzPts val="1800"/>
              <a:buFont typeface="Roboto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91779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Acknowledgements</a:t>
            </a:r>
          </a:p>
        </p:txBody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8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Dr. </a:t>
            </a:r>
            <a:r>
              <a:rPr lang="en-US" dirty="0" err="1"/>
              <a:t>Hervé</a:t>
            </a:r>
            <a:r>
              <a:rPr lang="en-US" dirty="0"/>
              <a:t> Bredin (CNRS)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Continuous support with the </a:t>
            </a:r>
            <a:r>
              <a:rPr lang="en-US" dirty="0" err="1"/>
              <a:t>pyannote.metrics</a:t>
            </a:r>
            <a:r>
              <a:rPr lang="en-US" dirty="0"/>
              <a:t> library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Dr. Gregory Sell (JHU) and Prof. Pietro </a:t>
            </a:r>
            <a:r>
              <a:rPr lang="en-US" dirty="0" err="1"/>
              <a:t>Laface</a:t>
            </a:r>
            <a:r>
              <a:rPr lang="en-US" dirty="0"/>
              <a:t> (</a:t>
            </a:r>
            <a:r>
              <a:rPr lang="en-US" dirty="0" err="1"/>
              <a:t>polito.it</a:t>
            </a:r>
            <a:r>
              <a:rPr lang="en-US" dirty="0"/>
              <a:t>)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Sharing NIST SRE 2000 ground truth labels with us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Helping us understand the evaluation datasets and protocols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Yash </a:t>
            </a:r>
            <a:r>
              <a:rPr lang="en-US" dirty="0" err="1"/>
              <a:t>Sheth</a:t>
            </a:r>
            <a:r>
              <a:rPr lang="en-US" dirty="0"/>
              <a:t> and Richard Rose (Google)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Helpful discussions</a:t>
            </a:r>
          </a:p>
          <a:p>
            <a:pPr marL="1143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endParaRPr lang="en-US" dirty="0"/>
          </a:p>
          <a:p>
            <a:pPr lvl="1" indent="-342900">
              <a:lnSpc>
                <a:spcPct val="200000"/>
              </a:lnSpc>
              <a:spcBef>
                <a:spcPts val="0"/>
              </a:spcBef>
              <a:buSzPts val="1800"/>
              <a:buFont typeface="Roboto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8067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</a:t>
            </a:r>
            <a:r>
              <a:rPr lang="en" dirty="0" err="1"/>
              <a:t>diarization</a:t>
            </a:r>
            <a:r>
              <a:rPr lang="en" dirty="0"/>
              <a:t> is NOT?</a:t>
            </a:r>
            <a:endParaRPr dirty="0"/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dirty="0" err="1"/>
              <a:t>Diarization</a:t>
            </a:r>
            <a:r>
              <a:rPr lang="en-US" dirty="0"/>
              <a:t> ≠ Source separation</a:t>
            </a:r>
          </a:p>
          <a:p>
            <a:pPr lvl="1" fontAlgn="base"/>
            <a:r>
              <a:rPr lang="en-US" dirty="0" err="1"/>
              <a:t>Diarization</a:t>
            </a:r>
            <a:r>
              <a:rPr lang="en-US" dirty="0"/>
              <a:t>: We usually assume there is </a:t>
            </a:r>
            <a:r>
              <a:rPr lang="en-US" u="sng" dirty="0"/>
              <a:t>no overlapped speech</a:t>
            </a:r>
          </a:p>
          <a:p>
            <a:pPr lvl="1" fontAlgn="base"/>
            <a:r>
              <a:rPr lang="en-US" dirty="0" err="1"/>
              <a:t>Diarization</a:t>
            </a:r>
            <a:r>
              <a:rPr lang="en-US" dirty="0"/>
              <a:t> Error Rate (DER): Most people remove overlapped speech first</a:t>
            </a:r>
          </a:p>
          <a:p>
            <a:pPr lvl="1" fontAlgn="base"/>
            <a:r>
              <a:rPr lang="en-US" dirty="0"/>
              <a:t>People are starting to solve </a:t>
            </a:r>
            <a:r>
              <a:rPr lang="en-US" dirty="0" err="1"/>
              <a:t>diarization</a:t>
            </a:r>
            <a:r>
              <a:rPr lang="en-US" dirty="0"/>
              <a:t> and source separation problems jointly</a:t>
            </a:r>
          </a:p>
          <a:p>
            <a:pPr lvl="1" fontAlgn="base"/>
            <a:endParaRPr lang="en-US" dirty="0"/>
          </a:p>
          <a:p>
            <a:pPr fontAlgn="base"/>
            <a:endParaRPr lang="en-US" dirty="0"/>
          </a:p>
          <a:p>
            <a:pPr marL="114300" indent="0" fontAlgn="base">
              <a:buNone/>
            </a:pP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1395983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>
            <a:spLocks noGrp="1"/>
          </p:cNvSpPr>
          <p:nvPr>
            <p:ph type="title"/>
          </p:nvPr>
        </p:nvSpPr>
        <p:spPr>
          <a:xfrm>
            <a:off x="540100" y="703050"/>
            <a:ext cx="80352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53">
            <a:extLst>
              <a:ext uri="{FF2B5EF4-FFF2-40B4-BE49-F238E27FC236}">
                <a16:creationId xmlns:a16="http://schemas.microsoft.com/office/drawing/2014/main" id="{DA6F2700-91D4-B842-B3CC-A7F6C5F70DB6}"/>
              </a:ext>
            </a:extLst>
          </p:cNvPr>
          <p:cNvSpPr/>
          <p:nvPr/>
        </p:nvSpPr>
        <p:spPr>
          <a:xfrm>
            <a:off x="427199" y="2580168"/>
            <a:ext cx="8109332" cy="197993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79400" dist="63500" dir="6000000" algn="bl" rotWithShape="0">
              <a:srgbClr val="434343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8B848B-C349-A94C-B1DC-E9ED73F7DB75}"/>
              </a:ext>
            </a:extLst>
          </p:cNvPr>
          <p:cNvSpPr/>
          <p:nvPr/>
        </p:nvSpPr>
        <p:spPr>
          <a:xfrm>
            <a:off x="1208315" y="4128404"/>
            <a:ext cx="6335485" cy="2122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</a:t>
            </a:r>
            <a:r>
              <a:rPr lang="en" dirty="0" err="1"/>
              <a:t>diarization</a:t>
            </a:r>
            <a:r>
              <a:rPr lang="en" dirty="0"/>
              <a:t> is NOT?</a:t>
            </a:r>
            <a:endParaRPr dirty="0"/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dirty="0" err="1"/>
              <a:t>Diarization</a:t>
            </a:r>
            <a:r>
              <a:rPr lang="en-US" dirty="0"/>
              <a:t> ≠ Speaker change detection</a:t>
            </a:r>
          </a:p>
          <a:p>
            <a:pPr lvl="1" fontAlgn="base"/>
            <a:r>
              <a:rPr lang="en-US" dirty="0" err="1"/>
              <a:t>Diarization</a:t>
            </a:r>
            <a:r>
              <a:rPr lang="en-US" dirty="0"/>
              <a:t>: We care about speakers previously appeared in the utterance</a:t>
            </a:r>
            <a:endParaRPr lang="en-US" u="sng" dirty="0"/>
          </a:p>
          <a:p>
            <a:pPr lvl="1" fontAlgn="base"/>
            <a:r>
              <a:rPr lang="en-US" dirty="0"/>
              <a:t>Speaker change detection: We only care about the “deltas”</a:t>
            </a:r>
          </a:p>
          <a:p>
            <a:pPr lvl="1" fontAlgn="base"/>
            <a:endParaRPr lang="en-US" dirty="0"/>
          </a:p>
          <a:p>
            <a:pPr fontAlgn="base"/>
            <a:endParaRPr lang="en-US" dirty="0"/>
          </a:p>
          <a:p>
            <a:pPr marL="114300" indent="0" fontAlgn="base">
              <a:buNone/>
            </a:pPr>
            <a:endParaRPr lang="en-US" b="1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6C36A7-5FB5-B445-8556-400746B20EC9}"/>
              </a:ext>
            </a:extLst>
          </p:cNvPr>
          <p:cNvSpPr/>
          <p:nvPr/>
        </p:nvSpPr>
        <p:spPr>
          <a:xfrm>
            <a:off x="1208315" y="3429000"/>
            <a:ext cx="1714500" cy="2122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8A0177-65C0-1C4B-A87B-B5C038B10B2D}"/>
              </a:ext>
            </a:extLst>
          </p:cNvPr>
          <p:cNvSpPr/>
          <p:nvPr/>
        </p:nvSpPr>
        <p:spPr>
          <a:xfrm>
            <a:off x="2922815" y="3428999"/>
            <a:ext cx="1027415" cy="2122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0ABC01-4CAC-5C42-B864-1A798017D93A}"/>
              </a:ext>
            </a:extLst>
          </p:cNvPr>
          <p:cNvSpPr/>
          <p:nvPr/>
        </p:nvSpPr>
        <p:spPr>
          <a:xfrm>
            <a:off x="3950230" y="3428998"/>
            <a:ext cx="687085" cy="21227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5CB9CF-AB98-BC43-9FEE-64D0784F59C0}"/>
              </a:ext>
            </a:extLst>
          </p:cNvPr>
          <p:cNvSpPr/>
          <p:nvPr/>
        </p:nvSpPr>
        <p:spPr>
          <a:xfrm>
            <a:off x="4637315" y="3428998"/>
            <a:ext cx="571499" cy="2122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D3D1A1-800E-5D4D-A10C-69A6849F0CA4}"/>
              </a:ext>
            </a:extLst>
          </p:cNvPr>
          <p:cNvSpPr/>
          <p:nvPr/>
        </p:nvSpPr>
        <p:spPr>
          <a:xfrm>
            <a:off x="5208814" y="3428997"/>
            <a:ext cx="2334986" cy="21227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F4B9E3-029F-AE4D-8024-779116F664F1}"/>
              </a:ext>
            </a:extLst>
          </p:cNvPr>
          <p:cNvSpPr/>
          <p:nvPr/>
        </p:nvSpPr>
        <p:spPr>
          <a:xfrm>
            <a:off x="1208315" y="4128408"/>
            <a:ext cx="89806" cy="2122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508BF7-7B75-4148-9337-93781EA87E10}"/>
              </a:ext>
            </a:extLst>
          </p:cNvPr>
          <p:cNvSpPr/>
          <p:nvPr/>
        </p:nvSpPr>
        <p:spPr>
          <a:xfrm>
            <a:off x="2922816" y="4128407"/>
            <a:ext cx="89806" cy="2122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82F1C6-835E-4343-898A-2B4291F404B6}"/>
              </a:ext>
            </a:extLst>
          </p:cNvPr>
          <p:cNvSpPr/>
          <p:nvPr/>
        </p:nvSpPr>
        <p:spPr>
          <a:xfrm>
            <a:off x="3950231" y="4128406"/>
            <a:ext cx="89806" cy="2122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49046F-1CF3-DE43-85DE-DAC044B5529A}"/>
              </a:ext>
            </a:extLst>
          </p:cNvPr>
          <p:cNvSpPr/>
          <p:nvPr/>
        </p:nvSpPr>
        <p:spPr>
          <a:xfrm>
            <a:off x="4637315" y="4128406"/>
            <a:ext cx="89809" cy="2122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961B53-4308-A14C-BBF9-C05374351F63}"/>
              </a:ext>
            </a:extLst>
          </p:cNvPr>
          <p:cNvSpPr/>
          <p:nvPr/>
        </p:nvSpPr>
        <p:spPr>
          <a:xfrm>
            <a:off x="5208814" y="4128405"/>
            <a:ext cx="91440" cy="21227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8E7952-8283-4747-A363-D0EA353A716F}"/>
              </a:ext>
            </a:extLst>
          </p:cNvPr>
          <p:cNvSpPr txBox="1"/>
          <p:nvPr/>
        </p:nvSpPr>
        <p:spPr>
          <a:xfrm>
            <a:off x="613863" y="3031544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of </a:t>
            </a:r>
            <a:r>
              <a:rPr lang="en-US" dirty="0" err="1"/>
              <a:t>diarization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C8767-39BC-114F-91CC-D6A1471A1CE9}"/>
              </a:ext>
            </a:extLst>
          </p:cNvPr>
          <p:cNvSpPr txBox="1"/>
          <p:nvPr/>
        </p:nvSpPr>
        <p:spPr>
          <a:xfrm>
            <a:off x="613862" y="3795822"/>
            <a:ext cx="2332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of change detection</a:t>
            </a:r>
          </a:p>
        </p:txBody>
      </p:sp>
      <p:sp>
        <p:nvSpPr>
          <p:cNvPr id="4" name="Curved Down Arrow 3">
            <a:extLst>
              <a:ext uri="{FF2B5EF4-FFF2-40B4-BE49-F238E27FC236}">
                <a16:creationId xmlns:a16="http://schemas.microsoft.com/office/drawing/2014/main" id="{9D0C1A10-254E-5A46-864E-518D62AE26FD}"/>
              </a:ext>
            </a:extLst>
          </p:cNvPr>
          <p:cNvSpPr/>
          <p:nvPr/>
        </p:nvSpPr>
        <p:spPr>
          <a:xfrm flipH="1">
            <a:off x="3239553" y="2941863"/>
            <a:ext cx="1717141" cy="433810"/>
          </a:xfrm>
          <a:prstGeom prst="curvedDownArrow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DDCE83-343A-4D41-B969-C58CC52416F1}"/>
              </a:ext>
            </a:extLst>
          </p:cNvPr>
          <p:cNvSpPr txBox="1"/>
          <p:nvPr/>
        </p:nvSpPr>
        <p:spPr>
          <a:xfrm>
            <a:off x="3436522" y="2671773"/>
            <a:ext cx="1461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Discovering previously appeared speaker</a:t>
            </a:r>
          </a:p>
        </p:txBody>
      </p:sp>
    </p:spTree>
    <p:extLst>
      <p:ext uri="{BB962C8B-B14F-4D97-AF65-F5344CB8AC3E}">
        <p14:creationId xmlns:p14="http://schemas.microsoft.com/office/powerpoint/2010/main" val="1110470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</a:t>
            </a:r>
            <a:r>
              <a:rPr lang="en" dirty="0" err="1"/>
              <a:t>diarization</a:t>
            </a:r>
            <a:r>
              <a:rPr lang="en" dirty="0"/>
              <a:t> is NOT?</a:t>
            </a:r>
            <a:endParaRPr dirty="0"/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dirty="0" err="1"/>
              <a:t>Diarization</a:t>
            </a:r>
            <a:r>
              <a:rPr lang="en-US" dirty="0"/>
              <a:t> ≠ Speaker recognition</a:t>
            </a:r>
          </a:p>
          <a:p>
            <a:pPr lvl="1" fontAlgn="base"/>
            <a:r>
              <a:rPr lang="en-US" dirty="0"/>
              <a:t>Timestamps are important: We need accurate segmentation</a:t>
            </a:r>
          </a:p>
          <a:p>
            <a:pPr lvl="1" fontAlgn="base"/>
            <a:r>
              <a:rPr lang="en-US" dirty="0"/>
              <a:t>No enrollment: We don’t have voiceprints of any known speakers</a:t>
            </a:r>
          </a:p>
          <a:p>
            <a:pPr lvl="1" fontAlgn="base"/>
            <a:r>
              <a:rPr lang="en-US" dirty="0"/>
              <a:t>Utterances are usually very long</a:t>
            </a:r>
          </a:p>
          <a:p>
            <a:pPr lvl="1" fontAlgn="base"/>
            <a:r>
              <a:rPr lang="en-US" dirty="0"/>
              <a:t>Always </a:t>
            </a:r>
            <a:r>
              <a:rPr lang="en-US" u="sng" dirty="0"/>
              <a:t>text-independent</a:t>
            </a:r>
          </a:p>
          <a:p>
            <a:pPr fontAlgn="base"/>
            <a:endParaRPr lang="en-US" dirty="0"/>
          </a:p>
          <a:p>
            <a:pPr marL="114300" indent="0" fontAlgn="base">
              <a:buNone/>
            </a:pP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711374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540100" y="703050"/>
            <a:ext cx="80352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2: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 and System Overview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5589653"/>
      </p:ext>
    </p:extLst>
  </p:cSld>
  <p:clrMapOvr>
    <a:masterClrMapping/>
  </p:clrMapOvr>
</p:sld>
</file>

<file path=ppt/theme/theme1.xml><?xml version="1.0" encoding="utf-8"?>
<a:theme xmlns:a="http://schemas.openxmlformats.org/drawingml/2006/main" name="Google">
  <a:themeElements>
    <a:clrScheme name="Google">
      <a:dk1>
        <a:srgbClr val="4285F4"/>
      </a:dk1>
      <a:lt1>
        <a:srgbClr val="FFFFFF"/>
      </a:lt1>
      <a:dk2>
        <a:srgbClr val="666666"/>
      </a:dk2>
      <a:lt2>
        <a:srgbClr val="BDBDBD"/>
      </a:lt2>
      <a:accent1>
        <a:srgbClr val="0277BD"/>
      </a:accent1>
      <a:accent2>
        <a:srgbClr val="34A853"/>
      </a:accent2>
      <a:accent3>
        <a:srgbClr val="EA4335"/>
      </a:accent3>
      <a:accent4>
        <a:srgbClr val="FF9800"/>
      </a:accent4>
      <a:accent5>
        <a:srgbClr val="4FC3F7"/>
      </a:accent5>
      <a:accent6>
        <a:srgbClr val="FBBC05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</TotalTime>
  <Words>2147</Words>
  <Application>Microsoft Macintosh PowerPoint</Application>
  <PresentationFormat>On-screen Show (16:9)</PresentationFormat>
  <Paragraphs>447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Roboto</vt:lpstr>
      <vt:lpstr>Cambria Math</vt:lpstr>
      <vt:lpstr>Calibri</vt:lpstr>
      <vt:lpstr>Arial</vt:lpstr>
      <vt:lpstr>Ubuntu Mono</vt:lpstr>
      <vt:lpstr>Times New Roman</vt:lpstr>
      <vt:lpstr>Helvetica Light</vt:lpstr>
      <vt:lpstr>Google</vt:lpstr>
      <vt:lpstr>Speaker Diarization with LSTM</vt:lpstr>
      <vt:lpstr>Part 1:  Introduction</vt:lpstr>
      <vt:lpstr>What is speaker diarization?</vt:lpstr>
      <vt:lpstr>Why diarization?</vt:lpstr>
      <vt:lpstr>Hero application: Improve ASR</vt:lpstr>
      <vt:lpstr>What diarization is NOT?</vt:lpstr>
      <vt:lpstr>What diarization is NOT?</vt:lpstr>
      <vt:lpstr>What diarization is NOT?</vt:lpstr>
      <vt:lpstr>Part 2:  Background and System Overview</vt:lpstr>
      <vt:lpstr>Speaker recognition at Google - Android</vt:lpstr>
      <vt:lpstr>Speaker recognition at Google - Home</vt:lpstr>
      <vt:lpstr>2-stage speaker recognition: Enroll and verify </vt:lpstr>
      <vt:lpstr>Anatomy of a speaker diarization system</vt:lpstr>
      <vt:lpstr>Infrastructure of our system (after VAD)</vt:lpstr>
      <vt:lpstr>Part 3:  Speaker Embeddings</vt:lpstr>
      <vt:lpstr>From i-vectors to d-vectors</vt:lpstr>
      <vt:lpstr>d-vector: Audio to embedding</vt:lpstr>
      <vt:lpstr>Loss function - Triplet loss</vt:lpstr>
      <vt:lpstr>Loss function - Tuple end-to-end loss</vt:lpstr>
      <vt:lpstr>Loss function - Tuple end-to-end loss</vt:lpstr>
      <vt:lpstr>Loss function - Generalized end-to-end loss</vt:lpstr>
      <vt:lpstr>Part 4:  Clustering</vt:lpstr>
      <vt:lpstr>Clustering the embeddings</vt:lpstr>
      <vt:lpstr>Online clustering</vt:lpstr>
      <vt:lpstr>Offline clustering: K-means</vt:lpstr>
      <vt:lpstr>Offline clustering: K-means</vt:lpstr>
      <vt:lpstr>K-means: Non-Gaussian data</vt:lpstr>
      <vt:lpstr>K-means: Non-Gaussian data</vt:lpstr>
      <vt:lpstr>K-means: Imbalanced clusters</vt:lpstr>
      <vt:lpstr>K-means: Imbalanced clusters</vt:lpstr>
      <vt:lpstr>K-means: Gender/Age/Race effects</vt:lpstr>
      <vt:lpstr>K-means: Gender/Age/Race effects</vt:lpstr>
      <vt:lpstr>K-means: Overlapping speech</vt:lpstr>
      <vt:lpstr>K-means: Overlapping speech</vt:lpstr>
      <vt:lpstr>Offline clustering: Spectral</vt:lpstr>
      <vt:lpstr>Spectral clustering: Affinity matrix</vt:lpstr>
      <vt:lpstr>Spectral clustering: Refinement operations</vt:lpstr>
      <vt:lpstr>Spectral clustering: Parameters</vt:lpstr>
      <vt:lpstr>Spectral clustering: Number of clusters</vt:lpstr>
      <vt:lpstr>Spectral clustering: Non-Gaussian data</vt:lpstr>
      <vt:lpstr>Spectral clustering: Imbalanced clusters</vt:lpstr>
      <vt:lpstr>Spectral clustering: Gender/Age/Race effects</vt:lpstr>
      <vt:lpstr>Spectral clustering: Overlapping speech</vt:lpstr>
      <vt:lpstr>Part 5:  Metrics and Datasets</vt:lpstr>
      <vt:lpstr>Permutation invariance</vt:lpstr>
      <vt:lpstr>Components of the error</vt:lpstr>
      <vt:lpstr>Components of the error</vt:lpstr>
      <vt:lpstr>Diarization Error Rate (DER)</vt:lpstr>
      <vt:lpstr>Public datasets</vt:lpstr>
      <vt:lpstr>Conventions and common practices</vt:lpstr>
      <vt:lpstr>Part 6:  Experiment Results</vt:lpstr>
      <vt:lpstr>Model training</vt:lpstr>
      <vt:lpstr>Evaluations: English-only datasets</vt:lpstr>
      <vt:lpstr>Evaluations: NIST SRE 2000 CALLHOME</vt:lpstr>
      <vt:lpstr>Evaluations: CH-109</vt:lpstr>
      <vt:lpstr>Conclusions </vt:lpstr>
      <vt:lpstr>Part 7:  Future Work</vt:lpstr>
      <vt:lpstr>The holy grail: End-to-end diarization</vt:lpstr>
      <vt:lpstr>Acknowledgements</vt:lpstr>
      <vt:lpstr>Questions?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Generalized End-to-End Loss For Speaker Verification</dc:title>
  <cp:lastModifiedBy>Quan Wang</cp:lastModifiedBy>
  <cp:revision>139</cp:revision>
  <dcterms:modified xsi:type="dcterms:W3CDTF">2018-07-16T01:46:39Z</dcterms:modified>
</cp:coreProperties>
</file>